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9"/>
  </p:notesMasterIdLst>
  <p:sldIdLst>
    <p:sldId id="256" r:id="rId5"/>
    <p:sldId id="619" r:id="rId6"/>
    <p:sldId id="452" r:id="rId7"/>
    <p:sldId id="620" r:id="rId8"/>
    <p:sldId id="621" r:id="rId9"/>
    <p:sldId id="540" r:id="rId10"/>
    <p:sldId id="622" r:id="rId11"/>
    <p:sldId id="637" r:id="rId12"/>
    <p:sldId id="592" r:id="rId13"/>
    <p:sldId id="593" r:id="rId14"/>
    <p:sldId id="594" r:id="rId15"/>
    <p:sldId id="629" r:id="rId16"/>
    <p:sldId id="603" r:id="rId17"/>
    <p:sldId id="630" r:id="rId18"/>
    <p:sldId id="604" r:id="rId19"/>
    <p:sldId id="595" r:id="rId20"/>
    <p:sldId id="598" r:id="rId21"/>
    <p:sldId id="492" r:id="rId22"/>
    <p:sldId id="471" r:id="rId23"/>
    <p:sldId id="488" r:id="rId24"/>
    <p:sldId id="542" r:id="rId25"/>
    <p:sldId id="489" r:id="rId26"/>
    <p:sldId id="494" r:id="rId27"/>
    <p:sldId id="495" r:id="rId28"/>
    <p:sldId id="496" r:id="rId29"/>
    <p:sldId id="271" r:id="rId30"/>
    <p:sldId id="631" r:id="rId31"/>
    <p:sldId id="632" r:id="rId32"/>
    <p:sldId id="272" r:id="rId33"/>
    <p:sldId id="276" r:id="rId34"/>
    <p:sldId id="635" r:id="rId35"/>
    <p:sldId id="321" r:id="rId36"/>
    <p:sldId id="636" r:id="rId37"/>
    <p:sldId id="605" r:id="rId38"/>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1714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3429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5143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6858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8572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0287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2001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3716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81C3E-5E74-6D43-B509-1A074325ADA9}" v="294" dt="2024-01-18T07:31:03.36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5"/>
    <p:restoredTop sz="94658"/>
  </p:normalViewPr>
  <p:slideViewPr>
    <p:cSldViewPr snapToGrid="0">
      <p:cViewPr varScale="1">
        <p:scale>
          <a:sx n="160" d="100"/>
          <a:sy n="160" d="100"/>
        </p:scale>
        <p:origin x="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71450" latinLnBrk="0">
      <a:lnSpc>
        <a:spcPct val="117999"/>
      </a:lnSpc>
      <a:defRPr sz="825">
        <a:latin typeface="+mn-lt"/>
        <a:ea typeface="+mn-ea"/>
        <a:cs typeface="+mn-cs"/>
        <a:sym typeface="ヒラギノ角ゴ ProN W3"/>
      </a:defRPr>
    </a:lvl1pPr>
    <a:lvl2pPr indent="85725" defTabSz="171450" latinLnBrk="0">
      <a:lnSpc>
        <a:spcPct val="117999"/>
      </a:lnSpc>
      <a:defRPr sz="825">
        <a:latin typeface="+mn-lt"/>
        <a:ea typeface="+mn-ea"/>
        <a:cs typeface="+mn-cs"/>
        <a:sym typeface="ヒラギノ角ゴ ProN W3"/>
      </a:defRPr>
    </a:lvl2pPr>
    <a:lvl3pPr indent="171450" defTabSz="171450" latinLnBrk="0">
      <a:lnSpc>
        <a:spcPct val="117999"/>
      </a:lnSpc>
      <a:defRPr sz="825">
        <a:latin typeface="+mn-lt"/>
        <a:ea typeface="+mn-ea"/>
        <a:cs typeface="+mn-cs"/>
        <a:sym typeface="ヒラギノ角ゴ ProN W3"/>
      </a:defRPr>
    </a:lvl3pPr>
    <a:lvl4pPr indent="257175" defTabSz="171450" latinLnBrk="0">
      <a:lnSpc>
        <a:spcPct val="117999"/>
      </a:lnSpc>
      <a:defRPr sz="825">
        <a:latin typeface="+mn-lt"/>
        <a:ea typeface="+mn-ea"/>
        <a:cs typeface="+mn-cs"/>
        <a:sym typeface="ヒラギノ角ゴ ProN W3"/>
      </a:defRPr>
    </a:lvl4pPr>
    <a:lvl5pPr indent="342900" defTabSz="171450" latinLnBrk="0">
      <a:lnSpc>
        <a:spcPct val="117999"/>
      </a:lnSpc>
      <a:defRPr sz="825">
        <a:latin typeface="+mn-lt"/>
        <a:ea typeface="+mn-ea"/>
        <a:cs typeface="+mn-cs"/>
        <a:sym typeface="ヒラギノ角ゴ ProN W3"/>
      </a:defRPr>
    </a:lvl5pPr>
    <a:lvl6pPr indent="428625" defTabSz="171450" latinLnBrk="0">
      <a:lnSpc>
        <a:spcPct val="117999"/>
      </a:lnSpc>
      <a:defRPr sz="825">
        <a:latin typeface="+mn-lt"/>
        <a:ea typeface="+mn-ea"/>
        <a:cs typeface="+mn-cs"/>
        <a:sym typeface="ヒラギノ角ゴ ProN W3"/>
      </a:defRPr>
    </a:lvl6pPr>
    <a:lvl7pPr indent="514350" defTabSz="171450" latinLnBrk="0">
      <a:lnSpc>
        <a:spcPct val="117999"/>
      </a:lnSpc>
      <a:defRPr sz="825">
        <a:latin typeface="+mn-lt"/>
        <a:ea typeface="+mn-ea"/>
        <a:cs typeface="+mn-cs"/>
        <a:sym typeface="ヒラギノ角ゴ ProN W3"/>
      </a:defRPr>
    </a:lvl7pPr>
    <a:lvl8pPr indent="600075" defTabSz="171450" latinLnBrk="0">
      <a:lnSpc>
        <a:spcPct val="117999"/>
      </a:lnSpc>
      <a:defRPr sz="825">
        <a:latin typeface="+mn-lt"/>
        <a:ea typeface="+mn-ea"/>
        <a:cs typeface="+mn-cs"/>
        <a:sym typeface="ヒラギノ角ゴ ProN W3"/>
      </a:defRPr>
    </a:lvl8pPr>
    <a:lvl9pPr indent="685800" defTabSz="171450" latinLnBrk="0">
      <a:lnSpc>
        <a:spcPct val="117999"/>
      </a:lnSpc>
      <a:defRPr sz="825">
        <a:latin typeface="+mn-lt"/>
        <a:ea typeface="+mn-ea"/>
        <a:cs typeface="+mn-cs"/>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33689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9327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143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0848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85868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19112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20192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25265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28720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70772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4943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06365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9767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4155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24962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0483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91684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4463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653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400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9349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7305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6796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552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4165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666750" y="862012"/>
            <a:ext cx="7810500" cy="1743075"/>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895350" y="3357563"/>
            <a:ext cx="7358063" cy="287258"/>
          </a:xfrm>
          <a:prstGeom prst="rect">
            <a:avLst/>
          </a:prstGeom>
        </p:spPr>
        <p:txBody>
          <a:bodyPr anchor="t">
            <a:spAutoFit/>
          </a:bodyPr>
          <a:lstStyle>
            <a:lvl1pPr marL="0" indent="0" algn="ctr">
              <a:spcBef>
                <a:spcPts val="0"/>
              </a:spcBef>
              <a:buSzTx/>
              <a:buNone/>
              <a:defRPr sz="1200"/>
            </a:lvl1pPr>
          </a:lstStyle>
          <a:p>
            <a:r>
              <a:t>–Johnny Appleseed</a:t>
            </a:r>
          </a:p>
        </p:txBody>
      </p:sp>
      <p:sp>
        <p:nvSpPr>
          <p:cNvPr id="94" name="“ここに引用を入力してください。”"/>
          <p:cNvSpPr txBox="1">
            <a:spLocks noGrp="1"/>
          </p:cNvSpPr>
          <p:nvPr>
            <p:ph type="body" sz="quarter" idx="22"/>
          </p:nvPr>
        </p:nvSpPr>
        <p:spPr>
          <a:xfrm>
            <a:off x="895350" y="2243842"/>
            <a:ext cx="7358063" cy="379591"/>
          </a:xfrm>
          <a:prstGeom prst="rect">
            <a:avLst/>
          </a:prstGeom>
        </p:spPr>
        <p:txBody>
          <a:bodyPr>
            <a:spAutoFit/>
          </a:bodyPr>
          <a:lstStyle>
            <a:lvl1pPr marL="0" indent="0" algn="ctr">
              <a:spcBef>
                <a:spcPts val="0"/>
              </a:spcBef>
              <a:buSzTx/>
              <a:buNone/>
              <a:defRPr sz="1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19050" y="-476250"/>
            <a:ext cx="9182100" cy="6121400"/>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Toppan Bunkyu Gothic Regular"/>
                <a:cs typeface="Toppan Bunkyu Gothic Regular"/>
              </a:defRPr>
            </a:lvl1pPr>
          </a:lstStyle>
          <a:p>
            <a:endParaRPr/>
          </a:p>
        </p:txBody>
      </p:sp>
      <p:sp>
        <p:nvSpPr>
          <p:cNvPr id="3" name="Holder 3"/>
          <p:cNvSpPr>
            <a:spLocks noGrp="1"/>
          </p:cNvSpPr>
          <p:nvPr>
            <p:ph type="body" idx="1"/>
          </p:nvPr>
        </p:nvSpPr>
        <p:spPr/>
        <p:txBody>
          <a:bodyPr lIns="0" tIns="0" rIns="0" bIns="0"/>
          <a:lstStyle>
            <a:lvl1pPr>
              <a:defRPr sz="1500" b="0" i="0" u="sng">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3353124" y="3679031"/>
            <a:ext cx="148182" cy="128240"/>
          </a:xfrm>
        </p:spPr>
        <p:txBody>
          <a:bodyPr lIns="0" tIns="0" rIns="0" bIns="0"/>
          <a:lstStyle>
            <a:lvl1pPr>
              <a:defRPr sz="900" b="0" i="0">
                <a:solidFill>
                  <a:srgbClr val="888888"/>
                </a:solidFill>
                <a:latin typeface="Toppan Bunkyu Gothic Regular"/>
                <a:cs typeface="Toppan Bunkyu Gothic Regular"/>
              </a:defRPr>
            </a:lvl1pPr>
          </a:lstStyle>
          <a:p>
            <a:pPr marL="28575">
              <a:lnSpc>
                <a:spcPts val="1046"/>
              </a:lnSpc>
            </a:pPr>
            <a:fld id="{81D60167-4931-47E6-BA6A-407CBD079E47}" type="slidenum">
              <a:rPr lang="en-US" altLang="ja-JP" spc="-19" smtClean="0"/>
              <a:pPr marL="28575">
                <a:lnSpc>
                  <a:spcPts val="1046"/>
                </a:lnSpc>
              </a:pPr>
              <a:t>‹#›</a:t>
            </a:fld>
            <a:endParaRPr lang="en-US" altLang="ja-JP" spc="-19"/>
          </a:p>
        </p:txBody>
      </p:sp>
    </p:spTree>
    <p:extLst>
      <p:ext uri="{BB962C8B-B14F-4D97-AF65-F5344CB8AC3E}">
        <p14:creationId xmlns:p14="http://schemas.microsoft.com/office/powerpoint/2010/main" val="3947518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a:xfrm>
            <a:off x="4558399" y="4905375"/>
            <a:ext cx="125034" cy="138499"/>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2587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1172238" y="-147638"/>
            <a:ext cx="6800850" cy="45339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238125" y="3567113"/>
            <a:ext cx="8667750" cy="752475"/>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238125" y="4291012"/>
            <a:ext cx="866775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666750" y="1700213"/>
            <a:ext cx="7810500" cy="1743075"/>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4810125" y="357187"/>
            <a:ext cx="4300538" cy="4300538"/>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619125" y="357187"/>
            <a:ext cx="3833813" cy="2081213"/>
          </a:xfrm>
          <a:prstGeom prst="rect">
            <a:avLst/>
          </a:prstGeom>
        </p:spPr>
        <p:txBody>
          <a:bodyPr anchor="b"/>
          <a:lstStyle>
            <a:lvl1pPr>
              <a:defRPr sz="3150"/>
            </a:lvl1pPr>
          </a:lstStyle>
          <a:p>
            <a:r>
              <a:t>タイトルテキスト</a:t>
            </a:r>
          </a:p>
        </p:txBody>
      </p:sp>
      <p:sp>
        <p:nvSpPr>
          <p:cNvPr id="40" name="本文レベル1…"/>
          <p:cNvSpPr txBox="1">
            <a:spLocks noGrp="1"/>
          </p:cNvSpPr>
          <p:nvPr>
            <p:ph type="body" sz="quarter" idx="1"/>
          </p:nvPr>
        </p:nvSpPr>
        <p:spPr>
          <a:xfrm>
            <a:off x="619125" y="2447925"/>
            <a:ext cx="3833813" cy="2147888"/>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4110038" y="1181100"/>
            <a:ext cx="5229225" cy="348615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633412" y="1181100"/>
            <a:ext cx="3833813" cy="3486150"/>
          </a:xfrm>
          <a:prstGeom prst="rect">
            <a:avLst/>
          </a:prstGeom>
        </p:spPr>
        <p:txBody>
          <a:bodyPr/>
          <a:lstStyle>
            <a:lvl1pPr marL="209550" indent="-209550">
              <a:spcBef>
                <a:spcPts val="1688"/>
              </a:spcBef>
              <a:defRPr sz="1425"/>
            </a:lvl1pPr>
            <a:lvl2pPr marL="419100" indent="-209550">
              <a:spcBef>
                <a:spcPts val="1688"/>
              </a:spcBef>
              <a:defRPr sz="1425"/>
            </a:lvl2pPr>
            <a:lvl3pPr marL="628650" indent="-209550">
              <a:spcBef>
                <a:spcPts val="1688"/>
              </a:spcBef>
              <a:defRPr sz="1425"/>
            </a:lvl3pPr>
            <a:lvl4pPr marL="838200" indent="-209550">
              <a:spcBef>
                <a:spcPts val="1688"/>
              </a:spcBef>
              <a:defRPr sz="1425"/>
            </a:lvl4pPr>
            <a:lvl5pPr marL="1047750" indent="-209550">
              <a:spcBef>
                <a:spcPts val="1688"/>
              </a:spcBef>
              <a:defRPr sz="1425"/>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633413" y="666750"/>
            <a:ext cx="7877175" cy="3810000"/>
          </a:xfrm>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5737622" y="2643187"/>
            <a:ext cx="3121819" cy="2081213"/>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5910262" y="323850"/>
            <a:ext cx="2776538" cy="2776538"/>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371475" y="423862"/>
            <a:ext cx="6450806" cy="4300538"/>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633413" y="1181100"/>
            <a:ext cx="7877175" cy="3486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4455806" y="4905375"/>
            <a:ext cx="227627" cy="241092"/>
          </a:xfrm>
          <a:prstGeom prst="rect">
            <a:avLst/>
          </a:prstGeom>
          <a:ln w="12700">
            <a:miter lim="400000"/>
          </a:ln>
        </p:spPr>
        <p:txBody>
          <a:bodyPr wrap="none" lIns="50800" tIns="50800" rIns="50800" bIns="50800">
            <a:spAutoFit/>
          </a:bodyPr>
          <a:lstStyle>
            <a:lvl1pPr>
              <a:defRPr sz="9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hf hdr="0" ftr="0" dt="0"/>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1pPr>
      <a:lvl2pPr marL="0" marR="0" indent="1714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2pPr>
      <a:lvl3pPr marL="0" marR="0" indent="3429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3pPr>
      <a:lvl4pPr marL="0" marR="0" indent="5143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4pPr>
      <a:lvl5pPr marL="0" marR="0" indent="6858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5pPr>
      <a:lvl6pPr marL="0" marR="0" indent="8572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6pPr>
      <a:lvl7pPr marL="0" marR="0" indent="10287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7pPr>
      <a:lvl8pPr marL="0" marR="0" indent="12001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8pPr>
      <a:lvl9pPr marL="0" marR="0" indent="13716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9pPr>
    </p:titleStyle>
    <p:bodyStyle>
      <a:lvl1pPr marL="2381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1pPr>
      <a:lvl2pPr marL="47625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2pPr>
      <a:lvl3pPr marL="71437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3pPr>
      <a:lvl4pPr marL="95250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4pPr>
      <a:lvl5pPr marL="11906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5pPr>
      <a:lvl6pPr marL="142875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6pPr>
      <a:lvl7pPr marL="166687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7pPr>
      <a:lvl8pPr marL="190500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8pPr>
      <a:lvl9pPr marL="21431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1pPr>
      <a:lvl2pPr marL="0" marR="0" indent="1714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2pPr>
      <a:lvl3pPr marL="0" marR="0" indent="3429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3pPr>
      <a:lvl4pPr marL="0" marR="0" indent="5143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4pPr>
      <a:lvl5pPr marL="0" marR="0" indent="6858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5pPr>
      <a:lvl6pPr marL="0" marR="0" indent="8572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6pPr>
      <a:lvl7pPr marL="0" marR="0" indent="10287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7pPr>
      <a:lvl8pPr marL="0" marR="0" indent="12001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8pPr>
      <a:lvl9pPr marL="0" marR="0" indent="13716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5957" y="1659234"/>
            <a:ext cx="6170463" cy="3255372"/>
            <a:chOff x="0" y="926591"/>
            <a:chExt cx="12192000" cy="5747385"/>
          </a:xfrm>
        </p:grpSpPr>
        <p:pic>
          <p:nvPicPr>
            <p:cNvPr id="3" name="object 3"/>
            <p:cNvPicPr>
              <a:picLocks noChangeAspect="1"/>
            </p:cNvPicPr>
            <p:nvPr/>
          </p:nvPicPr>
          <p:blipFill>
            <a:blip r:embed="rId2" cstate="print"/>
            <a:stretch>
              <a:fillRect/>
            </a:stretch>
          </p:blipFill>
          <p:spPr>
            <a:xfrm>
              <a:off x="0" y="926591"/>
              <a:ext cx="12191999" cy="5747004"/>
            </a:xfrm>
            <a:prstGeom prst="rect">
              <a:avLst/>
            </a:prstGeom>
          </p:spPr>
        </p:pic>
        <p:sp>
          <p:nvSpPr>
            <p:cNvPr id="4" name="object 4"/>
            <p:cNvSpPr/>
            <p:nvPr/>
          </p:nvSpPr>
          <p:spPr>
            <a:xfrm>
              <a:off x="9357360" y="5658612"/>
              <a:ext cx="1402080" cy="273050"/>
            </a:xfrm>
            <a:custGeom>
              <a:avLst/>
              <a:gdLst/>
              <a:ahLst/>
              <a:cxnLst/>
              <a:rect l="l" t="t" r="r" b="b"/>
              <a:pathLst>
                <a:path w="1402079" h="273050">
                  <a:moveTo>
                    <a:pt x="0" y="272796"/>
                  </a:moveTo>
                  <a:lnTo>
                    <a:pt x="1402079" y="272796"/>
                  </a:lnTo>
                  <a:lnTo>
                    <a:pt x="1402079" y="0"/>
                  </a:lnTo>
                  <a:lnTo>
                    <a:pt x="0" y="0"/>
                  </a:lnTo>
                  <a:lnTo>
                    <a:pt x="0" y="272796"/>
                  </a:lnTo>
                  <a:close/>
                </a:path>
              </a:pathLst>
            </a:custGeom>
            <a:ln w="57150">
              <a:solidFill>
                <a:srgbClr val="FF0000"/>
              </a:solidFill>
            </a:ln>
          </p:spPr>
          <p:txBody>
            <a:bodyPr wrap="square" lIns="0" tIns="0" rIns="0" bIns="0" rtlCol="0"/>
            <a:lstStyle/>
            <a:p>
              <a:endParaRPr sz="844"/>
            </a:p>
          </p:txBody>
        </p:sp>
        <p:sp>
          <p:nvSpPr>
            <p:cNvPr id="5" name="object 5"/>
            <p:cNvSpPr/>
            <p:nvPr/>
          </p:nvSpPr>
          <p:spPr>
            <a:xfrm>
              <a:off x="9826752" y="4931663"/>
              <a:ext cx="463550" cy="668020"/>
            </a:xfrm>
            <a:custGeom>
              <a:avLst/>
              <a:gdLst/>
              <a:ahLst/>
              <a:cxnLst/>
              <a:rect l="l" t="t" r="r" b="b"/>
              <a:pathLst>
                <a:path w="463550" h="668020">
                  <a:moveTo>
                    <a:pt x="347472" y="0"/>
                  </a:moveTo>
                  <a:lnTo>
                    <a:pt x="115824" y="0"/>
                  </a:lnTo>
                  <a:lnTo>
                    <a:pt x="115824" y="435864"/>
                  </a:lnTo>
                  <a:lnTo>
                    <a:pt x="0" y="435864"/>
                  </a:lnTo>
                  <a:lnTo>
                    <a:pt x="231648" y="667512"/>
                  </a:lnTo>
                  <a:lnTo>
                    <a:pt x="463296" y="435864"/>
                  </a:lnTo>
                  <a:lnTo>
                    <a:pt x="347472" y="435864"/>
                  </a:lnTo>
                  <a:lnTo>
                    <a:pt x="347472" y="0"/>
                  </a:lnTo>
                  <a:close/>
                </a:path>
              </a:pathLst>
            </a:custGeom>
            <a:solidFill>
              <a:srgbClr val="FF0000"/>
            </a:solidFill>
          </p:spPr>
          <p:txBody>
            <a:bodyPr wrap="square" lIns="0" tIns="0" rIns="0" bIns="0" rtlCol="0"/>
            <a:lstStyle/>
            <a:p>
              <a:endParaRPr sz="844"/>
            </a:p>
          </p:txBody>
        </p:sp>
        <p:sp>
          <p:nvSpPr>
            <p:cNvPr id="6" name="object 6"/>
            <p:cNvSpPr/>
            <p:nvPr/>
          </p:nvSpPr>
          <p:spPr>
            <a:xfrm>
              <a:off x="9826752" y="4931663"/>
              <a:ext cx="463550" cy="668020"/>
            </a:xfrm>
            <a:custGeom>
              <a:avLst/>
              <a:gdLst/>
              <a:ahLst/>
              <a:cxnLst/>
              <a:rect l="l" t="t" r="r" b="b"/>
              <a:pathLst>
                <a:path w="463550" h="668020">
                  <a:moveTo>
                    <a:pt x="347472" y="0"/>
                  </a:moveTo>
                  <a:lnTo>
                    <a:pt x="347472" y="435864"/>
                  </a:lnTo>
                  <a:lnTo>
                    <a:pt x="463296" y="435864"/>
                  </a:lnTo>
                  <a:lnTo>
                    <a:pt x="231648" y="667512"/>
                  </a:lnTo>
                  <a:lnTo>
                    <a:pt x="0" y="435864"/>
                  </a:lnTo>
                  <a:lnTo>
                    <a:pt x="115824" y="435864"/>
                  </a:lnTo>
                  <a:lnTo>
                    <a:pt x="115824" y="0"/>
                  </a:lnTo>
                  <a:lnTo>
                    <a:pt x="347472" y="0"/>
                  </a:lnTo>
                  <a:close/>
                </a:path>
              </a:pathLst>
            </a:custGeom>
            <a:ln w="12700">
              <a:solidFill>
                <a:srgbClr val="172C51"/>
              </a:solidFill>
            </a:ln>
          </p:spPr>
          <p:txBody>
            <a:bodyPr wrap="square" lIns="0" tIns="0" rIns="0" bIns="0" rtlCol="0"/>
            <a:lstStyle/>
            <a:p>
              <a:endParaRPr sz="844"/>
            </a:p>
          </p:txBody>
        </p:sp>
      </p:grpSp>
      <p:sp>
        <p:nvSpPr>
          <p:cNvPr id="7" name="object 7"/>
          <p:cNvSpPr txBox="1">
            <a:spLocks noGrp="1"/>
          </p:cNvSpPr>
          <p:nvPr>
            <p:ph type="title"/>
          </p:nvPr>
        </p:nvSpPr>
        <p:spPr>
          <a:xfrm>
            <a:off x="898017" y="1217538"/>
            <a:ext cx="5510118" cy="317395"/>
          </a:xfrm>
          <a:prstGeom prst="rect">
            <a:avLst/>
          </a:prstGeom>
        </p:spPr>
        <p:txBody>
          <a:bodyPr vert="horz" wrap="square" lIns="0" tIns="9525" rIns="0" bIns="0" rtlCol="0" anchor="ctr">
            <a:spAutoFit/>
          </a:bodyPr>
          <a:lstStyle/>
          <a:p>
            <a:pPr marL="9525">
              <a:spcBef>
                <a:spcPts val="75"/>
              </a:spcBef>
            </a:pPr>
            <a:r>
              <a:rPr sz="2000" b="1" spc="-11">
                <a:latin typeface="YuGothic"/>
                <a:cs typeface="YuGothic"/>
              </a:rPr>
              <a:t>演習授業中の質問対応について</a:t>
            </a:r>
            <a:endParaRPr sz="2000">
              <a:latin typeface="YuGothic"/>
              <a:cs typeface="YuGothic"/>
            </a:endParaRPr>
          </a:p>
        </p:txBody>
      </p:sp>
      <p:sp>
        <p:nvSpPr>
          <p:cNvPr id="8" name="object 8"/>
          <p:cNvSpPr txBox="1"/>
          <p:nvPr/>
        </p:nvSpPr>
        <p:spPr>
          <a:xfrm>
            <a:off x="4213026" y="2969146"/>
            <a:ext cx="3813334" cy="939199"/>
          </a:xfrm>
          <a:prstGeom prst="rect">
            <a:avLst/>
          </a:prstGeom>
          <a:solidFill>
            <a:srgbClr val="FFFFFF"/>
          </a:solidFill>
          <a:ln w="57150">
            <a:solidFill>
              <a:srgbClr val="FF0000"/>
            </a:solidFill>
          </a:ln>
        </p:spPr>
        <p:txBody>
          <a:bodyPr vert="horz" wrap="square" lIns="0" tIns="4286" rIns="0" bIns="0" rtlCol="0">
            <a:spAutoFit/>
          </a:bodyPr>
          <a:lstStyle/>
          <a:p>
            <a:pPr>
              <a:spcBef>
                <a:spcPts val="34"/>
              </a:spcBef>
            </a:pPr>
            <a:endParaRPr sz="2475">
              <a:latin typeface="Times New Roman"/>
              <a:cs typeface="Times New Roman"/>
            </a:endParaRPr>
          </a:p>
          <a:p>
            <a:pPr marL="69056" marR="61436"/>
            <a:r>
              <a:rPr sz="1800">
                <a:latin typeface="Toppan Bunkyu Gothic Regular"/>
                <a:cs typeface="Toppan Bunkyu Gothic Regular"/>
              </a:rPr>
              <a:t>質問内容を入力して、「</a:t>
            </a:r>
            <a:r>
              <a:rPr sz="1800" b="1">
                <a:latin typeface="YuGothic"/>
                <a:cs typeface="YuGothic"/>
              </a:rPr>
              <a:t>全員</a:t>
            </a:r>
            <a:r>
              <a:rPr sz="1800" spc="-15">
                <a:latin typeface="Toppan Bunkyu Gothic Regular"/>
                <a:cs typeface="Toppan Bunkyu Gothic Regular"/>
              </a:rPr>
              <a:t>」宛て</a:t>
            </a:r>
            <a:r>
              <a:rPr sz="1800" spc="-11">
                <a:latin typeface="Toppan Bunkyu Gothic Regular"/>
                <a:cs typeface="Toppan Bunkyu Gothic Regular"/>
              </a:rPr>
              <a:t>に送信してください。</a:t>
            </a:r>
            <a:endParaRPr sz="1800">
              <a:latin typeface="Toppan Bunkyu Gothic Regular"/>
              <a:cs typeface="Toppan Bunkyu Gothic Regular"/>
            </a:endParaRPr>
          </a:p>
        </p:txBody>
      </p:sp>
      <p:sp>
        <p:nvSpPr>
          <p:cNvPr id="9" name="object 9"/>
          <p:cNvSpPr/>
          <p:nvPr/>
        </p:nvSpPr>
        <p:spPr>
          <a:xfrm>
            <a:off x="2461855" y="3990009"/>
            <a:ext cx="1751171" cy="253841"/>
          </a:xfrm>
          <a:custGeom>
            <a:avLst/>
            <a:gdLst/>
            <a:ahLst/>
            <a:cxnLst/>
            <a:rect l="l" t="t" r="r" b="b"/>
            <a:pathLst>
              <a:path w="2334895" h="338454">
                <a:moveTo>
                  <a:pt x="0" y="338327"/>
                </a:moveTo>
                <a:lnTo>
                  <a:pt x="2334768" y="338327"/>
                </a:lnTo>
                <a:lnTo>
                  <a:pt x="2334768" y="0"/>
                </a:lnTo>
                <a:lnTo>
                  <a:pt x="0" y="0"/>
                </a:lnTo>
                <a:lnTo>
                  <a:pt x="0" y="338327"/>
                </a:lnTo>
                <a:close/>
              </a:path>
            </a:pathLst>
          </a:custGeom>
          <a:ln w="57150">
            <a:solidFill>
              <a:srgbClr val="FF0000"/>
            </a:solidFill>
          </a:ln>
        </p:spPr>
        <p:txBody>
          <a:bodyPr wrap="square" lIns="0" tIns="0" rIns="0" bIns="0" rtlCol="0"/>
          <a:lstStyle/>
          <a:p>
            <a:endParaRPr sz="844"/>
          </a:p>
        </p:txBody>
      </p:sp>
      <p:sp>
        <p:nvSpPr>
          <p:cNvPr id="10" name="object 10"/>
          <p:cNvSpPr txBox="1"/>
          <p:nvPr/>
        </p:nvSpPr>
        <p:spPr>
          <a:xfrm>
            <a:off x="469632" y="2622250"/>
            <a:ext cx="3011805" cy="1053654"/>
          </a:xfrm>
          <a:prstGeom prst="rect">
            <a:avLst/>
          </a:prstGeom>
          <a:solidFill>
            <a:srgbClr val="FFFFFF"/>
          </a:solidFill>
          <a:ln w="57150">
            <a:solidFill>
              <a:srgbClr val="FF0000"/>
            </a:solidFill>
          </a:ln>
        </p:spPr>
        <p:txBody>
          <a:bodyPr vert="horz" wrap="square" lIns="0" tIns="220504" rIns="0" bIns="0" rtlCol="0">
            <a:spAutoFit/>
          </a:bodyPr>
          <a:lstStyle/>
          <a:p>
            <a:pPr marL="68104" marR="66675" algn="just">
              <a:spcBef>
                <a:spcPts val="1736"/>
              </a:spcBef>
            </a:pPr>
            <a:r>
              <a:rPr sz="1800" spc="75">
                <a:latin typeface="Toppan Bunkyu Gothic Regular"/>
                <a:cs typeface="Toppan Bunkyu Gothic Regular"/>
              </a:rPr>
              <a:t>演習にエラーが出たなど問題があったらリアクション</a:t>
            </a:r>
            <a:r>
              <a:rPr sz="1800" spc="-8">
                <a:latin typeface="Toppan Bunkyu Gothic Regular"/>
                <a:cs typeface="Toppan Bunkyu Gothic Regular"/>
              </a:rPr>
              <a:t>の</a:t>
            </a:r>
            <a:r>
              <a:rPr sz="1800" b="1" spc="-8">
                <a:latin typeface="YuGothic"/>
                <a:cs typeface="YuGothic"/>
              </a:rPr>
              <a:t>挙手</a:t>
            </a:r>
            <a:r>
              <a:rPr sz="1800" spc="-8">
                <a:latin typeface="Toppan Bunkyu Gothic Regular"/>
                <a:cs typeface="Toppan Bunkyu Gothic Regular"/>
              </a:rPr>
              <a:t>を押してください。</a:t>
            </a:r>
            <a:endParaRPr sz="1800">
              <a:latin typeface="Toppan Bunkyu Gothic Regular"/>
              <a:cs typeface="Toppan Bunkyu Gothic Regular"/>
            </a:endParaRPr>
          </a:p>
        </p:txBody>
      </p:sp>
      <p:grpSp>
        <p:nvGrpSpPr>
          <p:cNvPr id="11" name="object 11"/>
          <p:cNvGrpSpPr/>
          <p:nvPr/>
        </p:nvGrpSpPr>
        <p:grpSpPr>
          <a:xfrm>
            <a:off x="2196488" y="3622460"/>
            <a:ext cx="1283494" cy="1367314"/>
            <a:chOff x="3536950" y="4879594"/>
            <a:chExt cx="1711325" cy="1823085"/>
          </a:xfrm>
        </p:grpSpPr>
        <p:sp>
          <p:nvSpPr>
            <p:cNvPr id="12" name="object 12"/>
            <p:cNvSpPr/>
            <p:nvPr/>
          </p:nvSpPr>
          <p:spPr>
            <a:xfrm>
              <a:off x="3543300" y="4885944"/>
              <a:ext cx="463550" cy="451484"/>
            </a:xfrm>
            <a:custGeom>
              <a:avLst/>
              <a:gdLst/>
              <a:ahLst/>
              <a:cxnLst/>
              <a:rect l="l" t="t" r="r" b="b"/>
              <a:pathLst>
                <a:path w="463550" h="451485">
                  <a:moveTo>
                    <a:pt x="347472" y="0"/>
                  </a:moveTo>
                  <a:lnTo>
                    <a:pt x="115824" y="0"/>
                  </a:lnTo>
                  <a:lnTo>
                    <a:pt x="115824" y="225551"/>
                  </a:lnTo>
                  <a:lnTo>
                    <a:pt x="0" y="225551"/>
                  </a:lnTo>
                  <a:lnTo>
                    <a:pt x="231648" y="451103"/>
                  </a:lnTo>
                  <a:lnTo>
                    <a:pt x="463296" y="225551"/>
                  </a:lnTo>
                  <a:lnTo>
                    <a:pt x="347472" y="225551"/>
                  </a:lnTo>
                  <a:lnTo>
                    <a:pt x="347472" y="0"/>
                  </a:lnTo>
                  <a:close/>
                </a:path>
              </a:pathLst>
            </a:custGeom>
            <a:solidFill>
              <a:srgbClr val="FF0000"/>
            </a:solidFill>
          </p:spPr>
          <p:txBody>
            <a:bodyPr wrap="square" lIns="0" tIns="0" rIns="0" bIns="0" rtlCol="0"/>
            <a:lstStyle/>
            <a:p>
              <a:endParaRPr sz="844"/>
            </a:p>
          </p:txBody>
        </p:sp>
        <p:sp>
          <p:nvSpPr>
            <p:cNvPr id="13" name="object 13"/>
            <p:cNvSpPr/>
            <p:nvPr/>
          </p:nvSpPr>
          <p:spPr>
            <a:xfrm>
              <a:off x="3543300" y="4885944"/>
              <a:ext cx="463550" cy="451484"/>
            </a:xfrm>
            <a:custGeom>
              <a:avLst/>
              <a:gdLst/>
              <a:ahLst/>
              <a:cxnLst/>
              <a:rect l="l" t="t" r="r" b="b"/>
              <a:pathLst>
                <a:path w="463550" h="451485">
                  <a:moveTo>
                    <a:pt x="347472" y="0"/>
                  </a:moveTo>
                  <a:lnTo>
                    <a:pt x="347472" y="225551"/>
                  </a:lnTo>
                  <a:lnTo>
                    <a:pt x="463296" y="225551"/>
                  </a:lnTo>
                  <a:lnTo>
                    <a:pt x="231648" y="451103"/>
                  </a:lnTo>
                  <a:lnTo>
                    <a:pt x="0" y="225551"/>
                  </a:lnTo>
                  <a:lnTo>
                    <a:pt x="115824" y="225551"/>
                  </a:lnTo>
                  <a:lnTo>
                    <a:pt x="115824" y="0"/>
                  </a:lnTo>
                  <a:lnTo>
                    <a:pt x="347472" y="0"/>
                  </a:lnTo>
                  <a:close/>
                </a:path>
              </a:pathLst>
            </a:custGeom>
            <a:ln w="12700">
              <a:solidFill>
                <a:srgbClr val="172C51"/>
              </a:solidFill>
            </a:ln>
          </p:spPr>
          <p:txBody>
            <a:bodyPr wrap="square" lIns="0" tIns="0" rIns="0" bIns="0" rtlCol="0"/>
            <a:lstStyle/>
            <a:p>
              <a:endParaRPr sz="844"/>
            </a:p>
          </p:txBody>
        </p:sp>
        <p:sp>
          <p:nvSpPr>
            <p:cNvPr id="14" name="object 14"/>
            <p:cNvSpPr/>
            <p:nvPr/>
          </p:nvSpPr>
          <p:spPr>
            <a:xfrm>
              <a:off x="4503419" y="6134100"/>
              <a:ext cx="716280" cy="539750"/>
            </a:xfrm>
            <a:custGeom>
              <a:avLst/>
              <a:gdLst/>
              <a:ahLst/>
              <a:cxnLst/>
              <a:rect l="l" t="t" r="r" b="b"/>
              <a:pathLst>
                <a:path w="716279" h="539750">
                  <a:moveTo>
                    <a:pt x="0" y="539496"/>
                  </a:moveTo>
                  <a:lnTo>
                    <a:pt x="716279" y="539496"/>
                  </a:lnTo>
                  <a:lnTo>
                    <a:pt x="716279" y="0"/>
                  </a:lnTo>
                  <a:lnTo>
                    <a:pt x="0" y="0"/>
                  </a:lnTo>
                  <a:lnTo>
                    <a:pt x="0" y="539496"/>
                  </a:lnTo>
                  <a:close/>
                </a:path>
              </a:pathLst>
            </a:custGeom>
            <a:ln w="57150">
              <a:solidFill>
                <a:srgbClr val="FF0000"/>
              </a:solidFill>
            </a:ln>
          </p:spPr>
          <p:txBody>
            <a:bodyPr wrap="square" lIns="0" tIns="0" rIns="0" bIns="0" rtlCol="0"/>
            <a:lstStyle/>
            <a:p>
              <a:endParaRPr sz="844"/>
            </a:p>
          </p:txBody>
        </p:sp>
      </p:grpSp>
      <p:sp>
        <p:nvSpPr>
          <p:cNvPr id="15" name="object 15"/>
          <p:cNvSpPr txBox="1"/>
          <p:nvPr/>
        </p:nvSpPr>
        <p:spPr>
          <a:xfrm>
            <a:off x="954623" y="1828536"/>
            <a:ext cx="4447699" cy="563616"/>
          </a:xfrm>
          <a:prstGeom prst="rect">
            <a:avLst/>
          </a:prstGeom>
        </p:spPr>
        <p:txBody>
          <a:bodyPr vert="horz" wrap="square" lIns="0" tIns="9525" rIns="0" bIns="0" rtlCol="0">
            <a:spAutoFit/>
          </a:bodyPr>
          <a:lstStyle/>
          <a:p>
            <a:pPr marL="9525" marR="3810">
              <a:spcBef>
                <a:spcPts val="75"/>
              </a:spcBef>
            </a:pPr>
            <a:r>
              <a:rPr sz="1800" b="1" spc="-4" err="1">
                <a:solidFill>
                  <a:srgbClr val="FFFFFF"/>
                </a:solidFill>
                <a:latin typeface="YuGothic"/>
                <a:cs typeface="YuGothic"/>
              </a:rPr>
              <a:t>演習授業中の質問をチューターの先生が対応させていただきます</a:t>
            </a:r>
            <a:r>
              <a:rPr sz="1800" b="1" spc="-4">
                <a:solidFill>
                  <a:srgbClr val="FFFFFF"/>
                </a:solidFill>
                <a:latin typeface="YuGothic"/>
                <a:cs typeface="YuGothic"/>
              </a:rPr>
              <a:t>。</a:t>
            </a:r>
            <a:endParaRPr sz="1800">
              <a:latin typeface="YuGothic"/>
              <a:cs typeface="YuGothic"/>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8575">
              <a:lnSpc>
                <a:spcPts val="1046"/>
              </a:lnSpc>
            </a:pPr>
            <a:fld id="{81D60167-4931-47E6-BA6A-407CBD079E47}" type="slidenum">
              <a:rPr spc="-19" dirty="0"/>
              <a:pPr marL="28575">
                <a:lnSpc>
                  <a:spcPts val="1046"/>
                </a:lnSpc>
              </a:pPr>
              <a:t>1</a:t>
            </a:fld>
            <a:endParaRPr spc="-19"/>
          </a:p>
        </p:txBody>
      </p:sp>
      <p:sp>
        <p:nvSpPr>
          <p:cNvPr id="17" name="object 15">
            <a:extLst>
              <a:ext uri="{FF2B5EF4-FFF2-40B4-BE49-F238E27FC236}">
                <a16:creationId xmlns:a16="http://schemas.microsoft.com/office/drawing/2014/main" id="{8FE9289C-8F62-B8D6-C58E-E9AA121F63EE}"/>
              </a:ext>
            </a:extLst>
          </p:cNvPr>
          <p:cNvSpPr txBox="1"/>
          <p:nvPr/>
        </p:nvSpPr>
        <p:spPr>
          <a:xfrm>
            <a:off x="78065" y="321546"/>
            <a:ext cx="8970141" cy="637995"/>
          </a:xfrm>
          <a:prstGeom prst="rect">
            <a:avLst/>
          </a:prstGeom>
        </p:spPr>
        <p:txBody>
          <a:bodyPr vert="horz" wrap="square" lIns="0" tIns="9525" rIns="0" bIns="0" rtlCol="0">
            <a:spAutoFit/>
          </a:bodyPr>
          <a:lstStyle/>
          <a:p>
            <a:pPr marL="9525" marR="3810">
              <a:spcBef>
                <a:spcPts val="75"/>
              </a:spcBef>
            </a:pPr>
            <a:r>
              <a:rPr lang="en-US" sz="2000" b="1" spc="-4" err="1">
                <a:solidFill>
                  <a:srgbClr val="00B0F0"/>
                </a:solidFill>
                <a:latin typeface="Meiryo" panose="020B0604030504040204" pitchFamily="34" charset="-128"/>
                <a:ea typeface="Meiryo" panose="020B0604030504040204" pitchFamily="34" charset="-128"/>
                <a:cs typeface="YuGothic"/>
              </a:rPr>
              <a:t>授業準備：Webclassからコードをダウンロードし</a:t>
            </a:r>
            <a:r>
              <a:rPr lang="en-US" sz="2000" b="1" spc="-4">
                <a:solidFill>
                  <a:srgbClr val="00B0F0"/>
                </a:solidFill>
                <a:latin typeface="Meiryo" panose="020B0604030504040204" pitchFamily="34" charset="-128"/>
                <a:ea typeface="Meiryo" panose="020B0604030504040204" pitchFamily="34" charset="-128"/>
                <a:cs typeface="YuGothic"/>
              </a:rPr>
              <a:t>、</a:t>
            </a:r>
          </a:p>
          <a:p>
            <a:pPr marL="9525" marR="3810">
              <a:spcBef>
                <a:spcPts val="75"/>
              </a:spcBef>
            </a:pPr>
            <a:r>
              <a:rPr lang="en-US" sz="2000" b="1" spc="-4">
                <a:solidFill>
                  <a:srgbClr val="00B0F0"/>
                </a:solidFill>
                <a:latin typeface="Meiryo" panose="020B0604030504040204" pitchFamily="34" charset="-128"/>
                <a:ea typeface="Meiryo" panose="020B0604030504040204" pitchFamily="34" charset="-128"/>
                <a:cs typeface="YuGothic"/>
              </a:rPr>
              <a:t>Google </a:t>
            </a:r>
            <a:r>
              <a:rPr lang="en-US" sz="2000" b="1" spc="-4" err="1">
                <a:solidFill>
                  <a:srgbClr val="00B0F0"/>
                </a:solidFill>
                <a:latin typeface="Meiryo" panose="020B0604030504040204" pitchFamily="34" charset="-128"/>
                <a:ea typeface="Meiryo" panose="020B0604030504040204" pitchFamily="34" charset="-128"/>
                <a:cs typeface="YuGothic"/>
              </a:rPr>
              <a:t>colaboratoryで開いておいてください</a:t>
            </a:r>
            <a:endParaRPr sz="2000">
              <a:solidFill>
                <a:srgbClr val="00B0F0"/>
              </a:solidFill>
              <a:latin typeface="Meiryo" panose="020B0604030504040204" pitchFamily="34" charset="-128"/>
              <a:ea typeface="Meiryo" panose="020B0604030504040204" pitchFamily="34" charset="-128"/>
              <a:cs typeface="Yu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テキスト ボックス 1">
            <a:extLst>
              <a:ext uri="{FF2B5EF4-FFF2-40B4-BE49-F238E27FC236}">
                <a16:creationId xmlns:a16="http://schemas.microsoft.com/office/drawing/2014/main" id="{5390F8EE-9562-B54D-219B-964DCDDC461E}"/>
              </a:ext>
            </a:extLst>
          </p:cNvPr>
          <p:cNvSpPr txBox="1"/>
          <p:nvPr/>
        </p:nvSpPr>
        <p:spPr>
          <a:xfrm>
            <a:off x="278101" y="1046219"/>
            <a:ext cx="4795344"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11-4 y(</a:t>
            </a:r>
            <a:r>
              <a:rPr lang="ja-JP" altLang="en-US" sz="1800" b="1">
                <a:solidFill>
                  <a:srgbClr val="0070C0"/>
                </a:solidFill>
                <a:latin typeface="Meiryo" panose="020B0604030504040204" pitchFamily="34" charset="-128"/>
                <a:ea typeface="Meiryo" panose="020B0604030504040204" pitchFamily="34" charset="-128"/>
              </a:rPr>
              <a:t>腫瘍の分類</a:t>
            </a:r>
            <a:r>
              <a:rPr lang="en-US" altLang="ja-JP" sz="1800" b="1">
                <a:solidFill>
                  <a:srgbClr val="0070C0"/>
                </a:solidFill>
                <a:latin typeface="Meiryo" panose="020B0604030504040204" pitchFamily="34" charset="-128"/>
                <a:ea typeface="Meiryo" panose="020B0604030504040204" pitchFamily="34" charset="-128"/>
              </a:rPr>
              <a:t>)</a:t>
            </a:r>
            <a:r>
              <a:rPr lang="ja-JP" altLang="en-US" sz="1800" b="1">
                <a:solidFill>
                  <a:srgbClr val="0070C0"/>
                </a:solidFill>
                <a:latin typeface="Meiryo" panose="020B0604030504040204" pitchFamily="34" charset="-128"/>
                <a:ea typeface="Meiryo" panose="020B0604030504040204" pitchFamily="34" charset="-128"/>
              </a:rPr>
              <a:t>の頻度を調べる</a:t>
            </a:r>
            <a:endParaRPr lang="en-US" altLang="ja-JP" sz="1800" b="1">
              <a:solidFill>
                <a:srgbClr val="0070C0"/>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5D083FD4-281D-AF50-9AF0-CEA98F85D3D1}"/>
              </a:ext>
            </a:extLst>
          </p:cNvPr>
          <p:cNvSpPr/>
          <p:nvPr/>
        </p:nvSpPr>
        <p:spPr>
          <a:xfrm>
            <a:off x="549801" y="1489660"/>
            <a:ext cx="5507097" cy="45318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72000" rIns="0" bIns="72000" numCol="1" spcCol="38100" rtlCol="0" anchor="ctr">
            <a:spAutoFit/>
          </a:bodyPr>
          <a:lstStyle/>
          <a:p>
            <a:pPr algn="l"/>
            <a:r>
              <a:rPr lang="ja-JP" altLang="en-US" sz="2000">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y_bc.value_counts</a:t>
            </a:r>
            <a:r>
              <a:rPr lang="en" altLang="ja-JP" sz="2000" b="1">
                <a:solidFill>
                  <a:schemeClr val="accent1">
                    <a:lumMod val="75000"/>
                  </a:schemeClr>
                </a:solidFill>
                <a:latin typeface="Courier New" panose="02070309020205020404" pitchFamily="49" charset="0"/>
              </a:rPr>
              <a:t>()</a:t>
            </a:r>
          </a:p>
        </p:txBody>
      </p:sp>
      <p:sp>
        <p:nvSpPr>
          <p:cNvPr id="3" name="線形回帰で88歳の歯周病の歯の本数を予測する">
            <a:extLst>
              <a:ext uri="{FF2B5EF4-FFF2-40B4-BE49-F238E27FC236}">
                <a16:creationId xmlns:a16="http://schemas.microsoft.com/office/drawing/2014/main" id="{0232D0F2-B340-EEC1-F3D8-44B2FCDFD9C0}"/>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5" name="スライド番号プレースホルダー 4">
            <a:extLst>
              <a:ext uri="{FF2B5EF4-FFF2-40B4-BE49-F238E27FC236}">
                <a16:creationId xmlns:a16="http://schemas.microsoft.com/office/drawing/2014/main" id="{CADDBA39-9824-AB92-E422-A872E8659E68}"/>
              </a:ext>
            </a:extLst>
          </p:cNvPr>
          <p:cNvSpPr>
            <a:spLocks noGrp="1"/>
          </p:cNvSpPr>
          <p:nvPr>
            <p:ph type="sldNum" sz="quarter" idx="2"/>
          </p:nvPr>
        </p:nvSpPr>
        <p:spPr/>
        <p:txBody>
          <a:bodyPr/>
          <a:lstStyle/>
          <a:p>
            <a:fld id="{86CB4B4D-7CA3-9044-876B-883B54F8677D}" type="slidenum">
              <a:rPr lang="en-US" altLang="ja-JP" smtClean="0"/>
              <a:t>10</a:t>
            </a:fld>
            <a:endParaRPr lang="ja-JP" altLang="en-US"/>
          </a:p>
        </p:txBody>
      </p:sp>
      <p:sp>
        <p:nvSpPr>
          <p:cNvPr id="8" name="テキスト ボックス 7">
            <a:extLst>
              <a:ext uri="{FF2B5EF4-FFF2-40B4-BE49-F238E27FC236}">
                <a16:creationId xmlns:a16="http://schemas.microsoft.com/office/drawing/2014/main" id="{288BCA53-5310-DA80-EBB5-2E63C02FAED9}"/>
              </a:ext>
            </a:extLst>
          </p:cNvPr>
          <p:cNvSpPr txBox="1"/>
          <p:nvPr/>
        </p:nvSpPr>
        <p:spPr>
          <a:xfrm>
            <a:off x="549801" y="2959053"/>
            <a:ext cx="8215238" cy="2023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525" marR="0" indent="-9525" algn="l" defTabSz="825500" rtl="0" fontAlgn="auto" latinLnBrk="0" hangingPunct="0">
              <a:lnSpc>
                <a:spcPct val="120000"/>
              </a:lnSpc>
              <a:spcBef>
                <a:spcPts val="0"/>
              </a:spcBef>
              <a:spcAft>
                <a:spcPts val="0"/>
              </a:spcAft>
              <a:buClrTx/>
              <a:buSzTx/>
              <a:buFontTx/>
              <a:buNone/>
            </a:pPr>
            <a:r>
              <a:rPr kumimoji="0" lang="en-US" altLang="ja-JP" sz="1800" b="1" i="0" u="none" strike="noStrike" cap="none" spc="0" normalizeH="0" baseline="0" err="1">
                <a:ln>
                  <a:noFill/>
                </a:ln>
                <a:solidFill>
                  <a:schemeClr val="tx1"/>
                </a:solidFill>
                <a:effectLst/>
                <a:uFillTx/>
                <a:latin typeface="Courier New" panose="02070309020205020404" pitchFamily="49" charset="0"/>
                <a:cs typeface="Courier New" panose="02070309020205020404" pitchFamily="49" charset="0"/>
                <a:sym typeface="ヒラギノ角ゴ ProN W6"/>
              </a:rPr>
              <a:t>y_bc</a:t>
            </a:r>
            <a:r>
              <a:rPr kumimoji="0" lang="ja-JP" altLang="en-US" sz="18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は</a:t>
            </a:r>
            <a:r>
              <a:rPr kumimoji="0" lang="en-US" altLang="ja-JP" sz="18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pandas</a:t>
            </a:r>
            <a:r>
              <a:rPr kumimoji="0" lang="ja-JP" altLang="en-US" sz="18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の</a:t>
            </a:r>
            <a:r>
              <a:rPr kumimoji="0" lang="en-US" altLang="ja-JP" sz="18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Series</a:t>
            </a:r>
            <a:r>
              <a:rPr kumimoji="0" lang="ja-JP" altLang="en-US" sz="18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型なので、</a:t>
            </a:r>
            <a:r>
              <a:rPr kumimoji="0" lang="en-US" altLang="ja-JP" sz="18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データ名</a:t>
            </a:r>
            <a:r>
              <a:rPr kumimoji="0" lang="en-US" altLang="ja-JP" sz="18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a:t>
            </a:r>
            <a:r>
              <a:rPr kumimoji="0" lang="en-US" altLang="ja-JP" sz="1800" b="1" i="0" u="none" strike="noStrike" cap="none" spc="0" normalizeH="0" baseline="0" err="1">
                <a:ln>
                  <a:noFill/>
                </a:ln>
                <a:solidFill>
                  <a:srgbClr val="FF0000"/>
                </a:solidFill>
                <a:effectLst/>
                <a:uFillTx/>
                <a:latin typeface="Courier New" panose="02070309020205020404" pitchFamily="49" charset="0"/>
                <a:cs typeface="Courier New" panose="02070309020205020404" pitchFamily="49" charset="0"/>
                <a:sym typeface="ヒラギノ角ゴ ProN W6"/>
              </a:rPr>
              <a:t>value_counts</a:t>
            </a:r>
            <a:r>
              <a:rPr kumimoji="0" lang="en-US" altLang="ja-JP" sz="18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a:t>
            </a:r>
          </a:p>
          <a:p>
            <a:pPr marL="0" marR="0" indent="0" algn="l" defTabSz="825500" rtl="0" fontAlgn="auto" latinLnBrk="0" hangingPunct="0">
              <a:lnSpc>
                <a:spcPct val="120000"/>
              </a:lnSpc>
              <a:spcBef>
                <a:spcPts val="0"/>
              </a:spcBef>
              <a:spcAft>
                <a:spcPts val="0"/>
              </a:spcAft>
              <a:buClrTx/>
              <a:buSzTx/>
              <a:buFontTx/>
              <a:buNone/>
              <a:tabLst/>
            </a:pPr>
            <a:r>
              <a:rPr lang="ja-JP" altLang="en-US" sz="1800" b="1">
                <a:solidFill>
                  <a:schemeClr val="tx1"/>
                </a:solidFill>
                <a:latin typeface="Courier New" panose="02070309020205020404" pitchFamily="49" charset="0"/>
                <a:cs typeface="Courier New" panose="02070309020205020404" pitchFamily="49" charset="0"/>
              </a:rPr>
              <a:t>で</a:t>
            </a:r>
            <a:r>
              <a:rPr lang="ja-JP" altLang="en-US" sz="1800" b="1" u="sng">
                <a:solidFill>
                  <a:srgbClr val="00B050"/>
                </a:solidFill>
                <a:latin typeface="Courier New" panose="02070309020205020404" pitchFamily="49" charset="0"/>
                <a:cs typeface="Courier New" panose="02070309020205020404" pitchFamily="49" charset="0"/>
              </a:rPr>
              <a:t>ユニークな要素の値</a:t>
            </a:r>
            <a:r>
              <a:rPr lang="ja-JP" altLang="en-US" sz="1800" b="1">
                <a:solidFill>
                  <a:schemeClr val="tx1"/>
                </a:solidFill>
                <a:latin typeface="Courier New" panose="02070309020205020404" pitchFamily="49" charset="0"/>
                <a:cs typeface="Courier New" panose="02070309020205020404" pitchFamily="49" charset="0"/>
              </a:rPr>
              <a:t>と</a:t>
            </a:r>
            <a:r>
              <a:rPr lang="ja-JP" altLang="en-US" sz="1800" b="1" u="sng">
                <a:solidFill>
                  <a:srgbClr val="0070C0"/>
                </a:solidFill>
                <a:latin typeface="Courier New" panose="02070309020205020404" pitchFamily="49" charset="0"/>
                <a:cs typeface="Courier New" panose="02070309020205020404" pitchFamily="49" charset="0"/>
              </a:rPr>
              <a:t>その出現頻度</a:t>
            </a:r>
            <a:r>
              <a:rPr lang="ja-JP" altLang="en-US" sz="1800" b="1">
                <a:solidFill>
                  <a:schemeClr val="tx1"/>
                </a:solidFill>
                <a:latin typeface="Courier New" panose="02070309020205020404" pitchFamily="49" charset="0"/>
                <a:cs typeface="Courier New" panose="02070309020205020404" pitchFamily="49" charset="0"/>
              </a:rPr>
              <a:t>を返す</a:t>
            </a:r>
            <a:endParaRPr lang="en-US" altLang="ja-JP" sz="1800" b="1">
              <a:solidFill>
                <a:schemeClr val="tx1"/>
              </a:solidFill>
              <a:latin typeface="Courier New" panose="02070309020205020404" pitchFamily="49" charset="0"/>
              <a:cs typeface="Courier New" panose="02070309020205020404" pitchFamily="49" charset="0"/>
            </a:endParaRPr>
          </a:p>
          <a:p>
            <a:pPr marL="0" marR="0" indent="0" algn="l" defTabSz="825500" rtl="0" fontAlgn="auto" latinLnBrk="0" hangingPunct="0">
              <a:lnSpc>
                <a:spcPct val="120000"/>
              </a:lnSpc>
              <a:spcBef>
                <a:spcPts val="0"/>
              </a:spcBef>
              <a:spcAft>
                <a:spcPts val="0"/>
              </a:spcAft>
              <a:buClrTx/>
              <a:buSzTx/>
              <a:buFontTx/>
              <a:buNone/>
              <a:tabLst/>
            </a:pPr>
            <a:endParaRPr lang="en-US" altLang="ja-JP" sz="1800" b="1" u="sng">
              <a:solidFill>
                <a:srgbClr val="00B050"/>
              </a:solidFill>
              <a:latin typeface="Courier New" panose="02070309020205020404" pitchFamily="49" charset="0"/>
              <a:cs typeface="Courier New" panose="02070309020205020404" pitchFamily="49" charset="0"/>
            </a:endParaRPr>
          </a:p>
          <a:p>
            <a:pPr marL="0" marR="0" indent="0" algn="l" defTabSz="825500" rtl="0" fontAlgn="auto" latinLnBrk="0" hangingPunct="0">
              <a:lnSpc>
                <a:spcPct val="120000"/>
              </a:lnSpc>
              <a:spcBef>
                <a:spcPts val="0"/>
              </a:spcBef>
              <a:spcAft>
                <a:spcPts val="0"/>
              </a:spcAft>
              <a:buClrTx/>
              <a:buSzTx/>
              <a:buFontTx/>
              <a:buNone/>
              <a:tabLst/>
            </a:pPr>
            <a:endParaRPr lang="en-US" altLang="ja-JP" sz="1800" b="1" u="sng">
              <a:solidFill>
                <a:srgbClr val="00B050"/>
              </a:solidFill>
              <a:latin typeface="Courier New" panose="02070309020205020404" pitchFamily="49" charset="0"/>
              <a:cs typeface="Courier New" panose="02070309020205020404" pitchFamily="49" charset="0"/>
            </a:endParaRPr>
          </a:p>
          <a:p>
            <a:pPr algn="l" defTabSz="825500">
              <a:lnSpc>
                <a:spcPct val="120000"/>
              </a:lnSpc>
            </a:pPr>
            <a:r>
              <a:rPr kumimoji="0" lang="en-US" altLang="ja-JP" sz="1600" b="1" i="0"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a:t>
            </a:r>
            <a:r>
              <a:rPr kumimoji="0" lang="ja-JP" altLang="en-US" sz="1600" b="1" i="0"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デ</a:t>
            </a:r>
            <a:r>
              <a:rPr lang="ja-JP" altLang="en-US" sz="1600" b="1">
                <a:solidFill>
                  <a:schemeClr val="tx1"/>
                </a:solidFill>
                <a:latin typeface="Courier New" panose="02070309020205020404" pitchFamily="49" charset="0"/>
                <a:cs typeface="Courier New" panose="02070309020205020404" pitchFamily="49" charset="0"/>
              </a:rPr>
              <a:t>ータ名</a:t>
            </a:r>
            <a:r>
              <a:rPr lang="en-US" altLang="ja-JP" sz="1600" b="1">
                <a:solidFill>
                  <a:schemeClr val="tx1"/>
                </a:solidFill>
                <a:latin typeface="Courier New" panose="02070309020205020404" pitchFamily="49" charset="0"/>
                <a:cs typeface="Courier New" panose="02070309020205020404" pitchFamily="49" charset="0"/>
              </a:rPr>
              <a:t>).describe()</a:t>
            </a:r>
            <a:r>
              <a:rPr lang="ja-JP" altLang="en-US" sz="1600" b="1">
                <a:solidFill>
                  <a:schemeClr val="tx1"/>
                </a:solidFill>
                <a:latin typeface="Courier New" panose="02070309020205020404" pitchFamily="49" charset="0"/>
                <a:cs typeface="Courier New" panose="02070309020205020404" pitchFamily="49" charset="0"/>
              </a:rPr>
              <a:t>は平均値などを返しカテゴリ変数の時は意味がないため、今回は</a:t>
            </a:r>
            <a:r>
              <a:rPr lang="en-US" altLang="ja-JP" sz="1600" b="1" err="1">
                <a:solidFill>
                  <a:schemeClr val="tx1"/>
                </a:solidFill>
                <a:latin typeface="Courier New" panose="02070309020205020404" pitchFamily="49" charset="0"/>
                <a:cs typeface="Courier New" panose="02070309020205020404" pitchFamily="49" charset="0"/>
              </a:rPr>
              <a:t>value_counts</a:t>
            </a:r>
            <a:r>
              <a:rPr lang="en-US" altLang="ja-JP" sz="1600" b="1">
                <a:solidFill>
                  <a:schemeClr val="tx1"/>
                </a:solidFill>
                <a:latin typeface="Courier New" panose="02070309020205020404" pitchFamily="49" charset="0"/>
                <a:cs typeface="Courier New" panose="02070309020205020404" pitchFamily="49" charset="0"/>
              </a:rPr>
              <a:t>()</a:t>
            </a:r>
            <a:r>
              <a:rPr lang="ja-JP" altLang="en-US" sz="1600" b="1">
                <a:solidFill>
                  <a:schemeClr val="tx1"/>
                </a:solidFill>
                <a:latin typeface="Courier New" panose="02070309020205020404" pitchFamily="49" charset="0"/>
                <a:cs typeface="Courier New" panose="02070309020205020404" pitchFamily="49" charset="0"/>
              </a:rPr>
              <a:t>を使う</a:t>
            </a:r>
            <a:endParaRPr kumimoji="0" lang="en-US" altLang="ja-JP" sz="1600" b="1" i="0"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endParaRP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DCF8FF56-4077-C27B-E4CD-9B9DE9B5A39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7018" y="2031396"/>
            <a:ext cx="2487380" cy="740618"/>
          </a:xfrm>
          <a:prstGeom prst="rect">
            <a:avLst/>
          </a:prstGeom>
        </p:spPr>
      </p:pic>
      <p:sp>
        <p:nvSpPr>
          <p:cNvPr id="18" name="右矢印 17">
            <a:extLst>
              <a:ext uri="{FF2B5EF4-FFF2-40B4-BE49-F238E27FC236}">
                <a16:creationId xmlns:a16="http://schemas.microsoft.com/office/drawing/2014/main" id="{1059B786-5A51-D7A4-5403-964E88E8A196}"/>
              </a:ext>
            </a:extLst>
          </p:cNvPr>
          <p:cNvSpPr/>
          <p:nvPr/>
        </p:nvSpPr>
        <p:spPr>
          <a:xfrm>
            <a:off x="590096" y="2055424"/>
            <a:ext cx="356922" cy="53795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テキスト ボックス 18">
            <a:extLst>
              <a:ext uri="{FF2B5EF4-FFF2-40B4-BE49-F238E27FC236}">
                <a16:creationId xmlns:a16="http://schemas.microsoft.com/office/drawing/2014/main" id="{C8855C15-95D8-3B44-F892-936A55409A8D}"/>
              </a:ext>
            </a:extLst>
          </p:cNvPr>
          <p:cNvSpPr txBox="1"/>
          <p:nvPr/>
        </p:nvSpPr>
        <p:spPr>
          <a:xfrm>
            <a:off x="4015893" y="2133963"/>
            <a:ext cx="400590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a:t>
            </a:r>
            <a:r>
              <a:rPr kumimoji="0" lang="en-US" altLang="ja-JP"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 1(</a:t>
            </a:r>
            <a:r>
              <a:rPr kumimoji="0" lang="ja-JP" altLang="en-US"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良性腫瘍</a:t>
            </a:r>
            <a:r>
              <a:rPr kumimoji="0" lang="en-US" altLang="ja-JP"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が</a:t>
            </a:r>
            <a:r>
              <a:rPr kumimoji="0" lang="en-US" altLang="ja-JP"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357,0(</a:t>
            </a:r>
            <a:r>
              <a:rPr kumimoji="0" lang="ja-JP" altLang="en-US"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悪性腫瘍</a:t>
            </a:r>
            <a:r>
              <a:rPr kumimoji="0" lang="en-US" altLang="ja-JP"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が</a:t>
            </a:r>
            <a:r>
              <a:rPr kumimoji="0" lang="en-US" altLang="ja-JP"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rPr>
              <a:t>212</a:t>
            </a:r>
            <a:endParaRPr kumimoji="0" lang="ja-JP" altLang="en-US" sz="1600" b="1" i="0" u="none" strike="noStrike" cap="none" spc="0" normalizeH="0" baseline="0">
              <a:ln>
                <a:noFill/>
              </a:ln>
              <a:solidFill>
                <a:srgbClr val="C00000"/>
              </a:solidFill>
              <a:effectLst/>
              <a:uFillTx/>
              <a:latin typeface="Courier New" panose="02070309020205020404" pitchFamily="49" charset="0"/>
              <a:cs typeface="Courier New" panose="02070309020205020404" pitchFamily="49" charset="0"/>
              <a:sym typeface="ヒラギノ角ゴ ProN W6"/>
            </a:endParaRPr>
          </a:p>
        </p:txBody>
      </p:sp>
      <p:sp>
        <p:nvSpPr>
          <p:cNvPr id="20" name="右矢印 19">
            <a:extLst>
              <a:ext uri="{FF2B5EF4-FFF2-40B4-BE49-F238E27FC236}">
                <a16:creationId xmlns:a16="http://schemas.microsoft.com/office/drawing/2014/main" id="{CDD54630-02FA-D930-C5EC-DB4F029AFCC2}"/>
              </a:ext>
            </a:extLst>
          </p:cNvPr>
          <p:cNvSpPr/>
          <p:nvPr/>
        </p:nvSpPr>
        <p:spPr>
          <a:xfrm rot="10800000">
            <a:off x="3859478" y="2168756"/>
            <a:ext cx="356922" cy="32400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C00000"/>
              </a:solidFill>
              <a:effectLst/>
              <a:uFillTx/>
              <a:latin typeface="+mn-lt"/>
              <a:ea typeface="+mn-ea"/>
              <a:cs typeface="+mn-cs"/>
              <a:sym typeface="ヒラギノ角ゴ ProN W3"/>
            </a:endParaRPr>
          </a:p>
        </p:txBody>
      </p:sp>
      <p:sp>
        <p:nvSpPr>
          <p:cNvPr id="23" name="①学習モデルの選択…">
            <a:extLst>
              <a:ext uri="{FF2B5EF4-FFF2-40B4-BE49-F238E27FC236}">
                <a16:creationId xmlns:a16="http://schemas.microsoft.com/office/drawing/2014/main" id="{9CEF67EA-4A5F-3147-56B9-E2D155A7FB1B}"/>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4" name="①学習モデルの選択(今回は線形回帰)…">
            <a:extLst>
              <a:ext uri="{FF2B5EF4-FFF2-40B4-BE49-F238E27FC236}">
                <a16:creationId xmlns:a16="http://schemas.microsoft.com/office/drawing/2014/main" id="{B22302FB-EFCA-B847-B2A8-150C5D67AD37}"/>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：正解値データの記述統計</a:t>
            </a:r>
          </a:p>
        </p:txBody>
      </p:sp>
      <p:sp>
        <p:nvSpPr>
          <p:cNvPr id="4" name="テキスト ボックス 3">
            <a:extLst>
              <a:ext uri="{FF2B5EF4-FFF2-40B4-BE49-F238E27FC236}">
                <a16:creationId xmlns:a16="http://schemas.microsoft.com/office/drawing/2014/main" id="{2BD01496-CD32-9B70-08E5-7967E560F3B5}"/>
              </a:ext>
            </a:extLst>
          </p:cNvPr>
          <p:cNvSpPr txBox="1"/>
          <p:nvPr/>
        </p:nvSpPr>
        <p:spPr>
          <a:xfrm>
            <a:off x="1682795" y="3687276"/>
            <a:ext cx="55303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8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1/0</a:t>
            </a:r>
            <a:endParaRPr kumimoji="0" lang="ja-JP" altLang="en-US" sz="18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endParaRPr>
          </a:p>
        </p:txBody>
      </p:sp>
      <p:cxnSp>
        <p:nvCxnSpPr>
          <p:cNvPr id="9" name="直線コネクタ 8">
            <a:extLst>
              <a:ext uri="{FF2B5EF4-FFF2-40B4-BE49-F238E27FC236}">
                <a16:creationId xmlns:a16="http://schemas.microsoft.com/office/drawing/2014/main" id="{F770D56F-D219-C691-A338-FCD3012BC817}"/>
              </a:ext>
            </a:extLst>
          </p:cNvPr>
          <p:cNvCxnSpPr/>
          <p:nvPr/>
        </p:nvCxnSpPr>
        <p:spPr>
          <a:xfrm>
            <a:off x="1169044" y="3636447"/>
            <a:ext cx="0" cy="2160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直線コネクタ 9">
            <a:extLst>
              <a:ext uri="{FF2B5EF4-FFF2-40B4-BE49-F238E27FC236}">
                <a16:creationId xmlns:a16="http://schemas.microsoft.com/office/drawing/2014/main" id="{1D80A9F0-DAC9-CB05-425A-6D3E49FF92A8}"/>
              </a:ext>
            </a:extLst>
          </p:cNvPr>
          <p:cNvCxnSpPr>
            <a:cxnSpLocks/>
          </p:cNvCxnSpPr>
          <p:nvPr/>
        </p:nvCxnSpPr>
        <p:spPr>
          <a:xfrm flipH="1">
            <a:off x="1169044" y="3851753"/>
            <a:ext cx="504000" cy="505"/>
          </a:xfrm>
          <a:prstGeom prst="line">
            <a:avLst/>
          </a:prstGeom>
          <a:noFill/>
          <a:ln w="25400" cap="flat">
            <a:solidFill>
              <a:srgbClr val="00000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13" name="テキスト ボックス 12">
            <a:extLst>
              <a:ext uri="{FF2B5EF4-FFF2-40B4-BE49-F238E27FC236}">
                <a16:creationId xmlns:a16="http://schemas.microsoft.com/office/drawing/2014/main" id="{7C6A461C-B423-B013-9051-81776A17C7FF}"/>
              </a:ext>
            </a:extLst>
          </p:cNvPr>
          <p:cNvSpPr txBox="1"/>
          <p:nvPr/>
        </p:nvSpPr>
        <p:spPr>
          <a:xfrm>
            <a:off x="4451665" y="3678074"/>
            <a:ext cx="321046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8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rPr>
              <a:t>全ての行の中で何回その値が出現したかの集計値</a:t>
            </a:r>
          </a:p>
        </p:txBody>
      </p:sp>
      <p:cxnSp>
        <p:nvCxnSpPr>
          <p:cNvPr id="14" name="直線コネクタ 13">
            <a:extLst>
              <a:ext uri="{FF2B5EF4-FFF2-40B4-BE49-F238E27FC236}">
                <a16:creationId xmlns:a16="http://schemas.microsoft.com/office/drawing/2014/main" id="{AD5938D9-40D5-4AEC-4955-5F907764D50D}"/>
              </a:ext>
            </a:extLst>
          </p:cNvPr>
          <p:cNvCxnSpPr/>
          <p:nvPr/>
        </p:nvCxnSpPr>
        <p:spPr>
          <a:xfrm>
            <a:off x="3859478" y="3636447"/>
            <a:ext cx="0" cy="2160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直線コネクタ 14">
            <a:extLst>
              <a:ext uri="{FF2B5EF4-FFF2-40B4-BE49-F238E27FC236}">
                <a16:creationId xmlns:a16="http://schemas.microsoft.com/office/drawing/2014/main" id="{6FB0937C-735A-E657-C4DF-60E71AB1DDED}"/>
              </a:ext>
            </a:extLst>
          </p:cNvPr>
          <p:cNvCxnSpPr>
            <a:cxnSpLocks/>
          </p:cNvCxnSpPr>
          <p:nvPr/>
        </p:nvCxnSpPr>
        <p:spPr>
          <a:xfrm flipH="1">
            <a:off x="3859478" y="3851753"/>
            <a:ext cx="504000" cy="505"/>
          </a:xfrm>
          <a:prstGeom prst="line">
            <a:avLst/>
          </a:prstGeom>
          <a:noFill/>
          <a:ln w="25400" cap="flat">
            <a:solidFill>
              <a:srgbClr val="00000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6" name="右矢印 5">
            <a:extLst>
              <a:ext uri="{FF2B5EF4-FFF2-40B4-BE49-F238E27FC236}">
                <a16:creationId xmlns:a16="http://schemas.microsoft.com/office/drawing/2014/main" id="{1A1CB53A-5275-6D29-959E-1B3961A1DA87}"/>
              </a:ext>
            </a:extLst>
          </p:cNvPr>
          <p:cNvSpPr/>
          <p:nvPr/>
        </p:nvSpPr>
        <p:spPr>
          <a:xfrm>
            <a:off x="8135297" y="464187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258400939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テキスト ボックス 1">
            <a:extLst>
              <a:ext uri="{FF2B5EF4-FFF2-40B4-BE49-F238E27FC236}">
                <a16:creationId xmlns:a16="http://schemas.microsoft.com/office/drawing/2014/main" id="{5390F8EE-9562-B54D-219B-964DCDDC461E}"/>
              </a:ext>
            </a:extLst>
          </p:cNvPr>
          <p:cNvSpPr txBox="1"/>
          <p:nvPr/>
        </p:nvSpPr>
        <p:spPr>
          <a:xfrm>
            <a:off x="311916" y="1079190"/>
            <a:ext cx="540970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11-5 </a:t>
            </a:r>
            <a:r>
              <a:rPr lang="ja-JP" altLang="en-US" sz="1800" b="1">
                <a:solidFill>
                  <a:srgbClr val="0070C0"/>
                </a:solidFill>
                <a:latin typeface="Meiryo" panose="020B0604030504040204" pitchFamily="34" charset="-128"/>
                <a:ea typeface="Meiryo" panose="020B0604030504040204" pitchFamily="34" charset="-128"/>
              </a:rPr>
              <a:t>特徴量データを作成</a:t>
            </a:r>
          </a:p>
        </p:txBody>
      </p:sp>
      <p:sp>
        <p:nvSpPr>
          <p:cNvPr id="7" name="正方形/長方形 6">
            <a:extLst>
              <a:ext uri="{FF2B5EF4-FFF2-40B4-BE49-F238E27FC236}">
                <a16:creationId xmlns:a16="http://schemas.microsoft.com/office/drawing/2014/main" id="{5D083FD4-281D-AF50-9AF0-CEA98F85D3D1}"/>
              </a:ext>
            </a:extLst>
          </p:cNvPr>
          <p:cNvSpPr/>
          <p:nvPr/>
        </p:nvSpPr>
        <p:spPr>
          <a:xfrm>
            <a:off x="578138" y="1437103"/>
            <a:ext cx="5586688" cy="731212"/>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94500" rIns="54000" bIns="81000" numCol="1" spcCol="38100" rtlCol="0" anchor="ctr">
            <a:spAutoFit/>
          </a:bodyPr>
          <a:lstStyle/>
          <a:p>
            <a:pPr marL="203597" algn="l"/>
            <a:r>
              <a:rPr lang="en" altLang="ja-JP" sz="1800" b="1" err="1">
                <a:solidFill>
                  <a:schemeClr val="tx1"/>
                </a:solidFill>
                <a:latin typeface="Courier New" panose="02070309020205020404" pitchFamily="49" charset="0"/>
              </a:rPr>
              <a:t>x_bc</a:t>
            </a:r>
            <a:r>
              <a:rPr lang="en" altLang="ja-JP" sz="1800" b="1">
                <a:solidFill>
                  <a:schemeClr val="tx1"/>
                </a:solidFill>
                <a:latin typeface="Courier New" panose="02070309020205020404" pitchFamily="49" charset="0"/>
              </a:rPr>
              <a:t> = </a:t>
            </a:r>
            <a:r>
              <a:rPr lang="en" altLang="ja-JP" sz="1800" b="1" err="1">
                <a:solidFill>
                  <a:schemeClr val="tx1"/>
                </a:solidFill>
                <a:latin typeface="Courier New" panose="02070309020205020404" pitchFamily="49" charset="0"/>
              </a:rPr>
              <a:t>bc.data</a:t>
            </a:r>
            <a:endParaRPr lang="en" altLang="ja-JP" sz="1800" b="1">
              <a:solidFill>
                <a:schemeClr val="tx1"/>
              </a:solidFill>
              <a:latin typeface="Courier New" panose="02070309020205020404" pitchFamily="49" charset="0"/>
            </a:endParaRPr>
          </a:p>
          <a:p>
            <a:pPr marL="203597" algn="l"/>
            <a:r>
              <a:rPr lang="en" altLang="ja-JP" sz="1800" b="1" err="1">
                <a:solidFill>
                  <a:schemeClr val="tx1"/>
                </a:solidFill>
                <a:latin typeface="Courier New" panose="02070309020205020404" pitchFamily="49" charset="0"/>
              </a:rPr>
              <a:t>x_bc.head</a:t>
            </a:r>
            <a:r>
              <a:rPr lang="en" altLang="ja-JP" sz="1800" b="1">
                <a:solidFill>
                  <a:schemeClr val="accent1">
                    <a:lumMod val="75000"/>
                  </a:schemeClr>
                </a:solidFill>
                <a:latin typeface="Courier New" panose="02070309020205020404" pitchFamily="49" charset="0"/>
              </a:rPr>
              <a:t>() </a:t>
            </a:r>
            <a:r>
              <a:rPr lang="en" altLang="ja-JP" sz="1800" b="1">
                <a:solidFill>
                  <a:srgbClr val="00B050"/>
                </a:solidFill>
                <a:latin typeface="Courier New" panose="02070309020205020404" pitchFamily="49" charset="0"/>
              </a:rPr>
              <a:t>#</a:t>
            </a:r>
            <a:r>
              <a:rPr lang="ja-JP" altLang="en-US" sz="1800" b="1">
                <a:solidFill>
                  <a:srgbClr val="00B050"/>
                </a:solidFill>
                <a:latin typeface="Courier New" panose="02070309020205020404" pitchFamily="49" charset="0"/>
              </a:rPr>
              <a:t>最初の</a:t>
            </a:r>
            <a:r>
              <a:rPr lang="en-US" altLang="ja-JP" sz="1800" b="1">
                <a:solidFill>
                  <a:srgbClr val="00B050"/>
                </a:solidFill>
                <a:latin typeface="Courier New" panose="02070309020205020404" pitchFamily="49" charset="0"/>
              </a:rPr>
              <a:t>5</a:t>
            </a:r>
            <a:r>
              <a:rPr lang="ja-JP" altLang="en-US" sz="1800" b="1">
                <a:solidFill>
                  <a:srgbClr val="00B050"/>
                </a:solidFill>
                <a:latin typeface="Courier New" panose="02070309020205020404" pitchFamily="49" charset="0"/>
              </a:rPr>
              <a:t>行を出力</a:t>
            </a:r>
            <a:endParaRPr lang="en" altLang="ja-JP" sz="1800" b="1">
              <a:solidFill>
                <a:srgbClr val="00B050"/>
              </a:solidFill>
              <a:latin typeface="Courier New" panose="02070309020205020404" pitchFamily="49" charset="0"/>
            </a:endParaRPr>
          </a:p>
        </p:txBody>
      </p:sp>
      <p:sp>
        <p:nvSpPr>
          <p:cNvPr id="9" name="テキスト ボックス 8">
            <a:extLst>
              <a:ext uri="{FF2B5EF4-FFF2-40B4-BE49-F238E27FC236}">
                <a16:creationId xmlns:a16="http://schemas.microsoft.com/office/drawing/2014/main" id="{B2843B7D-275B-1930-CD03-CDC368C53AAE}"/>
              </a:ext>
            </a:extLst>
          </p:cNvPr>
          <p:cNvSpPr txBox="1"/>
          <p:nvPr/>
        </p:nvSpPr>
        <p:spPr>
          <a:xfrm>
            <a:off x="780421" y="2301542"/>
            <a:ext cx="6542365"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800" err="1">
                <a:solidFill>
                  <a:schemeClr val="tx1"/>
                </a:solidFill>
              </a:rPr>
              <a:t>bc</a:t>
            </a:r>
            <a:r>
              <a:rPr lang="ja-JP" altLang="en-US" sz="1800">
                <a:solidFill>
                  <a:schemeClr val="tx1"/>
                </a:solidFill>
              </a:rPr>
              <a:t>の</a:t>
            </a:r>
            <a:r>
              <a:rPr lang="en-US" altLang="ja-JP" sz="1800">
                <a:solidFill>
                  <a:schemeClr val="tx1"/>
                </a:solidFill>
              </a:rPr>
              <a:t>data</a:t>
            </a:r>
            <a:r>
              <a:rPr lang="ja-JP" altLang="en-US" sz="1800">
                <a:solidFill>
                  <a:schemeClr val="tx1"/>
                </a:solidFill>
              </a:rPr>
              <a:t>キーで格納された値を呼び出し、</a:t>
            </a:r>
            <a:r>
              <a:rPr lang="en-US" altLang="ja-JP" sz="1800" err="1">
                <a:solidFill>
                  <a:schemeClr val="tx1"/>
                </a:solidFill>
              </a:rPr>
              <a:t>x_bc</a:t>
            </a:r>
            <a:r>
              <a:rPr lang="ja-JP" altLang="en-US" sz="1800">
                <a:solidFill>
                  <a:schemeClr val="tx1"/>
                </a:solidFill>
              </a:rPr>
              <a:t>に格納する</a:t>
            </a:r>
            <a:endParaRPr lang="en-US" altLang="ja-JP" sz="1800">
              <a:solidFill>
                <a:schemeClr val="tx1"/>
              </a:solidFill>
            </a:endParaRPr>
          </a:p>
        </p:txBody>
      </p:sp>
      <p:sp>
        <p:nvSpPr>
          <p:cNvPr id="3" name="線形回帰で88歳の歯周病の歯の本数を予測する">
            <a:extLst>
              <a:ext uri="{FF2B5EF4-FFF2-40B4-BE49-F238E27FC236}">
                <a16:creationId xmlns:a16="http://schemas.microsoft.com/office/drawing/2014/main" id="{EB86059C-1901-E80A-B03B-8C77D032E511}"/>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8" name="スライド番号プレースホルダー 7">
            <a:extLst>
              <a:ext uri="{FF2B5EF4-FFF2-40B4-BE49-F238E27FC236}">
                <a16:creationId xmlns:a16="http://schemas.microsoft.com/office/drawing/2014/main" id="{35A97DBA-B4DD-236A-132A-00B9C26F1EBD}"/>
              </a:ext>
            </a:extLst>
          </p:cNvPr>
          <p:cNvSpPr>
            <a:spLocks noGrp="1"/>
          </p:cNvSpPr>
          <p:nvPr>
            <p:ph type="sldNum" sz="quarter" idx="2"/>
          </p:nvPr>
        </p:nvSpPr>
        <p:spPr/>
        <p:txBody>
          <a:bodyPr/>
          <a:lstStyle/>
          <a:p>
            <a:fld id="{86CB4B4D-7CA3-9044-876B-883B54F8677D}" type="slidenum">
              <a:rPr lang="en-US" altLang="ja-JP" smtClean="0"/>
              <a:t>11</a:t>
            </a:fld>
            <a:endParaRPr lang="ja-JP" altLang="en-US"/>
          </a:p>
        </p:txBody>
      </p:sp>
      <p:sp>
        <p:nvSpPr>
          <p:cNvPr id="16" name="テキスト ボックス 15">
            <a:extLst>
              <a:ext uri="{FF2B5EF4-FFF2-40B4-BE49-F238E27FC236}">
                <a16:creationId xmlns:a16="http://schemas.microsoft.com/office/drawing/2014/main" id="{005AF32F-DBC7-72ED-BBA9-0DAB3CAC8800}"/>
              </a:ext>
            </a:extLst>
          </p:cNvPr>
          <p:cNvSpPr txBox="1"/>
          <p:nvPr/>
        </p:nvSpPr>
        <p:spPr>
          <a:xfrm>
            <a:off x="1307095" y="4590125"/>
            <a:ext cx="28341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5</a:t>
            </a:r>
            <a:r>
              <a:rPr kumimoji="0" lang="ja-JP" altLang="en-US"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行</a:t>
            </a:r>
            <a:r>
              <a:rPr kumimoji="0" lang="en-US" altLang="ja-JP"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×30</a:t>
            </a:r>
            <a:r>
              <a:rPr kumimoji="0" lang="ja-JP" altLang="en-US"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個の特徴量を出力</a:t>
            </a:r>
          </a:p>
        </p:txBody>
      </p:sp>
      <p:sp>
        <p:nvSpPr>
          <p:cNvPr id="20" name="右矢印 19">
            <a:extLst>
              <a:ext uri="{FF2B5EF4-FFF2-40B4-BE49-F238E27FC236}">
                <a16:creationId xmlns:a16="http://schemas.microsoft.com/office/drawing/2014/main" id="{9FC8E541-D8FA-28DF-276D-5EC15C0F6C95}"/>
              </a:ext>
            </a:extLst>
          </p:cNvPr>
          <p:cNvSpPr/>
          <p:nvPr/>
        </p:nvSpPr>
        <p:spPr>
          <a:xfrm>
            <a:off x="311916" y="3090253"/>
            <a:ext cx="532443" cy="3600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22" name="図 21" descr="グラフィカル ユーザー インターフェイス, テーブル&#10;&#10;自動的に生成された説明">
            <a:extLst>
              <a:ext uri="{FF2B5EF4-FFF2-40B4-BE49-F238E27FC236}">
                <a16:creationId xmlns:a16="http://schemas.microsoft.com/office/drawing/2014/main" id="{F7F8A58B-1FBC-F2FA-CC1C-2FB2529610C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59736" y="2771402"/>
            <a:ext cx="6542365" cy="1854130"/>
          </a:xfrm>
          <a:prstGeom prst="rect">
            <a:avLst/>
          </a:prstGeom>
        </p:spPr>
      </p:pic>
      <p:sp>
        <p:nvSpPr>
          <p:cNvPr id="23" name="①学習モデルの選択…">
            <a:extLst>
              <a:ext uri="{FF2B5EF4-FFF2-40B4-BE49-F238E27FC236}">
                <a16:creationId xmlns:a16="http://schemas.microsoft.com/office/drawing/2014/main" id="{FC5BAE27-E691-41C7-C717-E40E05B07FF2}"/>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4" name="①学習モデルの選択(今回は線形回帰)…">
            <a:extLst>
              <a:ext uri="{FF2B5EF4-FFF2-40B4-BE49-F238E27FC236}">
                <a16:creationId xmlns:a16="http://schemas.microsoft.com/office/drawing/2014/main" id="{A992630B-257A-69E0-FAEB-93122E248167}"/>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：特徴量データの用意</a:t>
            </a:r>
          </a:p>
        </p:txBody>
      </p:sp>
    </p:spTree>
    <p:extLst>
      <p:ext uri="{BB962C8B-B14F-4D97-AF65-F5344CB8AC3E}">
        <p14:creationId xmlns:p14="http://schemas.microsoft.com/office/powerpoint/2010/main" val="42330499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 Word&#10;&#10;自動的に生成された説明">
            <a:extLst>
              <a:ext uri="{FF2B5EF4-FFF2-40B4-BE49-F238E27FC236}">
                <a16:creationId xmlns:a16="http://schemas.microsoft.com/office/drawing/2014/main" id="{714E010F-0542-03CC-10A6-2D940555C7B5}"/>
              </a:ext>
            </a:extLst>
          </p:cNvPr>
          <p:cNvPicPr>
            <a:picLocks noChangeAspect="1"/>
          </p:cNvPicPr>
          <p:nvPr/>
        </p:nvPicPr>
        <p:blipFill rotWithShape="1">
          <a:blip r:embed="rId3">
            <a:extLst>
              <a:ext uri="{28A0092B-C50C-407E-A947-70E740481C1C}">
                <a14:useLocalDpi xmlns:a14="http://schemas.microsoft.com/office/drawing/2010/main" val="0"/>
              </a:ext>
            </a:extLst>
          </a:blip>
          <a:srcRect l="39020" t="31229" r="13346" b="37541"/>
          <a:stretch/>
        </p:blipFill>
        <p:spPr>
          <a:xfrm>
            <a:off x="567995" y="2056307"/>
            <a:ext cx="6714349" cy="2476150"/>
          </a:xfrm>
          <a:prstGeom prst="rect">
            <a:avLst/>
          </a:prstGeom>
        </p:spPr>
      </p:pic>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934067" y="1304718"/>
            <a:ext cx="4401862" cy="49801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0" rIns="54000" bIns="36000" numCol="1" spcCol="38100" rtlCol="0" anchor="ctr">
            <a:spAutoFit/>
          </a:bodyPr>
          <a:lstStyle/>
          <a:p>
            <a:pPr marL="62938" algn="l">
              <a:lnSpc>
                <a:spcPct val="150000"/>
              </a:lnSpc>
            </a:pPr>
            <a:r>
              <a:rPr lang="en-US" altLang="ja-JP" sz="2000" b="1" kern="100" err="1">
                <a:effectLst/>
                <a:latin typeface="Courier New" panose="02070309020205020404" pitchFamily="49" charset="0"/>
                <a:ea typeface="Yu Gothic" panose="020B0400000000000000" pitchFamily="34" charset="-128"/>
                <a:cs typeface="Times New Roman" panose="02020603050405020304" pitchFamily="18" charset="0"/>
              </a:rPr>
              <a:t>x_bc.columns</a:t>
            </a:r>
            <a:endParaRPr lang="ja-JP" altLang="ja-JP" sz="2000" b="1" kern="100">
              <a:solidFill>
                <a:schemeClr val="accent1">
                  <a:lumMod val="75000"/>
                </a:schemeClr>
              </a:solidFill>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37047C83-D1D7-7971-3A86-ACA5A58C5E80}"/>
              </a:ext>
            </a:extLst>
          </p:cNvPr>
          <p:cNvSpPr txBox="1"/>
          <p:nvPr/>
        </p:nvSpPr>
        <p:spPr>
          <a:xfrm>
            <a:off x="7118924" y="2228930"/>
            <a:ext cx="1867502"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b="1">
                <a:solidFill>
                  <a:srgbClr val="FF9300"/>
                </a:solidFill>
                <a:latin typeface="Meiryo" panose="020B0604030504040204" pitchFamily="34" charset="-128"/>
                <a:ea typeface="Meiryo" panose="020B0604030504040204" pitchFamily="34" charset="-128"/>
              </a:rPr>
              <a:t>mean~</a:t>
            </a:r>
            <a:r>
              <a:rPr lang="ja-JP" altLang="en-US" sz="1600" b="1">
                <a:solidFill>
                  <a:srgbClr val="FF9300"/>
                </a:solidFill>
                <a:latin typeface="Meiryo" panose="020B0604030504040204" pitchFamily="34" charset="-128"/>
                <a:ea typeface="Meiryo" panose="020B0604030504040204" pitchFamily="34" charset="-128"/>
              </a:rPr>
              <a:t>から始まる</a:t>
            </a:r>
            <a:r>
              <a:rPr lang="en-US" altLang="ja-JP" sz="1600" b="1">
                <a:solidFill>
                  <a:srgbClr val="FF9300"/>
                </a:solidFill>
                <a:latin typeface="Meiryo" panose="020B0604030504040204" pitchFamily="34" charset="-128"/>
                <a:ea typeface="Meiryo" panose="020B0604030504040204" pitchFamily="34" charset="-128"/>
              </a:rPr>
              <a:t>10</a:t>
            </a:r>
            <a:r>
              <a:rPr lang="ja-JP" altLang="en-US" sz="1600" b="1">
                <a:solidFill>
                  <a:srgbClr val="FF9300"/>
                </a:solidFill>
                <a:latin typeface="Meiryo" panose="020B0604030504040204" pitchFamily="34" charset="-128"/>
                <a:ea typeface="Meiryo" panose="020B0604030504040204" pitchFamily="34" charset="-128"/>
              </a:rPr>
              <a:t>個の特徴量</a:t>
            </a:r>
            <a:endParaRPr lang="en-US" altLang="ja-JP" sz="1600" b="1">
              <a:solidFill>
                <a:srgbClr val="FF9300"/>
              </a:solidFill>
              <a:latin typeface="Meiryo" panose="020B0604030504040204" pitchFamily="34" charset="-128"/>
              <a:ea typeface="Meiryo" panose="020B0604030504040204" pitchFamily="34" charset="-128"/>
            </a:endParaRPr>
          </a:p>
        </p:txBody>
      </p:sp>
      <p:sp>
        <p:nvSpPr>
          <p:cNvPr id="3" name="線形回帰で88歳の歯周病の歯の本数を予測する">
            <a:extLst>
              <a:ext uri="{FF2B5EF4-FFF2-40B4-BE49-F238E27FC236}">
                <a16:creationId xmlns:a16="http://schemas.microsoft.com/office/drawing/2014/main" id="{EB86059C-1901-E80A-B03B-8C77D032E511}"/>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26" name="右矢印 25">
            <a:extLst>
              <a:ext uri="{FF2B5EF4-FFF2-40B4-BE49-F238E27FC236}">
                <a16:creationId xmlns:a16="http://schemas.microsoft.com/office/drawing/2014/main" id="{5AE65C9C-29A7-08CE-12C2-6828949CD351}"/>
              </a:ext>
            </a:extLst>
          </p:cNvPr>
          <p:cNvSpPr/>
          <p:nvPr/>
        </p:nvSpPr>
        <p:spPr>
          <a:xfrm>
            <a:off x="157574" y="2228930"/>
            <a:ext cx="331824" cy="3933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①学習モデルの選択…">
            <a:extLst>
              <a:ext uri="{FF2B5EF4-FFF2-40B4-BE49-F238E27FC236}">
                <a16:creationId xmlns:a16="http://schemas.microsoft.com/office/drawing/2014/main" id="{0E9923B7-A758-C125-C9CD-7C2195902C92}"/>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8" name="①学習モデルの選択(今回は線形回帰)…">
            <a:extLst>
              <a:ext uri="{FF2B5EF4-FFF2-40B4-BE49-F238E27FC236}">
                <a16:creationId xmlns:a16="http://schemas.microsoft.com/office/drawing/2014/main" id="{45549FA0-C196-052E-FFB6-1B606FC6F627}"/>
              </a:ext>
            </a:extLst>
          </p:cNvPr>
          <p:cNvSpPr txBox="1"/>
          <p:nvPr/>
        </p:nvSpPr>
        <p:spPr>
          <a:xfrm>
            <a:off x="0" y="530954"/>
            <a:ext cx="4293146"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1</a:t>
            </a:r>
            <a:r>
              <a:rPr lang="en-US" sz="2000" b="1" dirty="0">
                <a:latin typeface="Hiragino Maru Gothic ProN W4" panose="020F0400000000000000" pitchFamily="34" charset="-128"/>
                <a:ea typeface="Hiragino Maru Gothic ProN W4" panose="020F0400000000000000" pitchFamily="34" charset="-128"/>
              </a:rPr>
              <a:t>：</a:t>
            </a:r>
            <a:r>
              <a:rPr lang="en-US" altLang="ja-JP" sz="2000" b="1" dirty="0">
                <a:latin typeface="Hiragino Maru Gothic ProN W4" panose="020F0400000000000000" pitchFamily="34" charset="-128"/>
                <a:ea typeface="Hiragino Maru Gothic ProN W4" panose="020F0400000000000000" pitchFamily="34" charset="-128"/>
              </a:rPr>
              <a:t>特徴量</a:t>
            </a:r>
            <a:r>
              <a:rPr lang="en-US" sz="2000" b="1" dirty="0">
                <a:latin typeface="Hiragino Maru Gothic ProN W4" panose="020F0400000000000000" pitchFamily="34" charset="-128"/>
                <a:ea typeface="Hiragino Maru Gothic ProN W4" panose="020F0400000000000000" pitchFamily="34" charset="-128"/>
              </a:rPr>
              <a:t>データの用意</a:t>
            </a:r>
          </a:p>
        </p:txBody>
      </p:sp>
      <p:sp>
        <p:nvSpPr>
          <p:cNvPr id="11" name="正方形/長方形 10">
            <a:extLst>
              <a:ext uri="{FF2B5EF4-FFF2-40B4-BE49-F238E27FC236}">
                <a16:creationId xmlns:a16="http://schemas.microsoft.com/office/drawing/2014/main" id="{56E62C43-8A75-F965-14F7-986766F29E89}"/>
              </a:ext>
            </a:extLst>
          </p:cNvPr>
          <p:cNvSpPr/>
          <p:nvPr/>
        </p:nvSpPr>
        <p:spPr>
          <a:xfrm>
            <a:off x="934067" y="2119400"/>
            <a:ext cx="6125496" cy="702219"/>
          </a:xfrm>
          <a:prstGeom prst="rect">
            <a:avLst/>
          </a:prstGeom>
          <a:noFill/>
          <a:ln w="1905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5" name="正方形/長方形 4">
            <a:extLst>
              <a:ext uri="{FF2B5EF4-FFF2-40B4-BE49-F238E27FC236}">
                <a16:creationId xmlns:a16="http://schemas.microsoft.com/office/drawing/2014/main" id="{5C4F5448-C1B6-06F1-E6C0-D363BAA9F2BE}"/>
              </a:ext>
            </a:extLst>
          </p:cNvPr>
          <p:cNvSpPr/>
          <p:nvPr/>
        </p:nvSpPr>
        <p:spPr>
          <a:xfrm>
            <a:off x="934067" y="2853165"/>
            <a:ext cx="6125496" cy="648000"/>
          </a:xfrm>
          <a:prstGeom prst="rect">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2AAACB39-8D30-976D-9450-113EC95BEE06}"/>
              </a:ext>
            </a:extLst>
          </p:cNvPr>
          <p:cNvSpPr txBox="1"/>
          <p:nvPr/>
        </p:nvSpPr>
        <p:spPr>
          <a:xfrm>
            <a:off x="7118924" y="2911707"/>
            <a:ext cx="1867502"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b="1">
                <a:solidFill>
                  <a:srgbClr val="C00000"/>
                </a:solidFill>
                <a:latin typeface="Meiryo" panose="020B0604030504040204" pitchFamily="34" charset="-128"/>
                <a:ea typeface="Meiryo" panose="020B0604030504040204" pitchFamily="34" charset="-128"/>
              </a:rPr>
              <a:t>~error </a:t>
            </a:r>
            <a:r>
              <a:rPr lang="ja-JP" altLang="en-US" sz="1600" b="1">
                <a:solidFill>
                  <a:srgbClr val="C00000"/>
                </a:solidFill>
                <a:latin typeface="Meiryo" panose="020B0604030504040204" pitchFamily="34" charset="-128"/>
                <a:ea typeface="Meiryo" panose="020B0604030504040204" pitchFamily="34" charset="-128"/>
              </a:rPr>
              <a:t>の</a:t>
            </a:r>
            <a:r>
              <a:rPr lang="en-US" altLang="ja-JP" sz="1600" b="1">
                <a:solidFill>
                  <a:srgbClr val="C00000"/>
                </a:solidFill>
                <a:latin typeface="Meiryo" panose="020B0604030504040204" pitchFamily="34" charset="-128"/>
                <a:ea typeface="Meiryo" panose="020B0604030504040204" pitchFamily="34" charset="-128"/>
              </a:rPr>
              <a:t>10</a:t>
            </a:r>
            <a:r>
              <a:rPr lang="ja-JP" altLang="en-US" sz="1600" b="1">
                <a:solidFill>
                  <a:srgbClr val="C00000"/>
                </a:solidFill>
                <a:latin typeface="Meiryo" panose="020B0604030504040204" pitchFamily="34" charset="-128"/>
                <a:ea typeface="Meiryo" panose="020B0604030504040204" pitchFamily="34" charset="-128"/>
              </a:rPr>
              <a:t>個の特徴量</a:t>
            </a:r>
            <a:endParaRPr lang="en-US" altLang="ja-JP" sz="1600" b="1">
              <a:solidFill>
                <a:srgbClr val="C00000"/>
              </a:solidFill>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E9647C9A-E1D8-43E5-4AFC-CA0A600437E2}"/>
              </a:ext>
            </a:extLst>
          </p:cNvPr>
          <p:cNvSpPr/>
          <p:nvPr/>
        </p:nvSpPr>
        <p:spPr>
          <a:xfrm>
            <a:off x="944268" y="3547802"/>
            <a:ext cx="6125496" cy="648000"/>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0" name="テキスト ボックス 9">
            <a:extLst>
              <a:ext uri="{FF2B5EF4-FFF2-40B4-BE49-F238E27FC236}">
                <a16:creationId xmlns:a16="http://schemas.microsoft.com/office/drawing/2014/main" id="{1902D220-EB92-2BB6-74BC-C2CC2429ECC5}"/>
              </a:ext>
            </a:extLst>
          </p:cNvPr>
          <p:cNvSpPr txBox="1"/>
          <p:nvPr/>
        </p:nvSpPr>
        <p:spPr>
          <a:xfrm>
            <a:off x="7118924" y="3590362"/>
            <a:ext cx="1867502"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b="1">
                <a:solidFill>
                  <a:srgbClr val="00B050"/>
                </a:solidFill>
                <a:latin typeface="Meiryo" panose="020B0604030504040204" pitchFamily="34" charset="-128"/>
                <a:ea typeface="Meiryo" panose="020B0604030504040204" pitchFamily="34" charset="-128"/>
              </a:rPr>
              <a:t>worst~</a:t>
            </a:r>
            <a:r>
              <a:rPr lang="ja-JP" altLang="en-US" sz="1600" b="1">
                <a:solidFill>
                  <a:srgbClr val="00B050"/>
                </a:solidFill>
                <a:latin typeface="Meiryo" panose="020B0604030504040204" pitchFamily="34" charset="-128"/>
                <a:ea typeface="Meiryo" panose="020B0604030504040204" pitchFamily="34" charset="-128"/>
              </a:rPr>
              <a:t>の</a:t>
            </a:r>
            <a:r>
              <a:rPr lang="en-US" altLang="ja-JP" sz="1600" b="1">
                <a:solidFill>
                  <a:srgbClr val="00B050"/>
                </a:solidFill>
                <a:latin typeface="Meiryo" panose="020B0604030504040204" pitchFamily="34" charset="-128"/>
                <a:ea typeface="Meiryo" panose="020B0604030504040204" pitchFamily="34" charset="-128"/>
              </a:rPr>
              <a:t>10</a:t>
            </a:r>
            <a:r>
              <a:rPr lang="ja-JP" altLang="en-US" sz="1600" b="1">
                <a:solidFill>
                  <a:srgbClr val="00B050"/>
                </a:solidFill>
                <a:latin typeface="Meiryo" panose="020B0604030504040204" pitchFamily="34" charset="-128"/>
                <a:ea typeface="Meiryo" panose="020B0604030504040204" pitchFamily="34" charset="-128"/>
              </a:rPr>
              <a:t>個の特徴量</a:t>
            </a:r>
            <a:endParaRPr lang="en-US" altLang="ja-JP" sz="1600" b="1">
              <a:solidFill>
                <a:srgbClr val="00B050"/>
              </a:solidFill>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53380894-2EB0-7154-6B1D-F100907213F1}"/>
              </a:ext>
            </a:extLst>
          </p:cNvPr>
          <p:cNvSpPr txBox="1"/>
          <p:nvPr/>
        </p:nvSpPr>
        <p:spPr>
          <a:xfrm>
            <a:off x="529413" y="989247"/>
            <a:ext cx="540970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11-6 </a:t>
            </a:r>
            <a:r>
              <a:rPr lang="ja-JP" altLang="en-US" sz="1800" b="1">
                <a:solidFill>
                  <a:srgbClr val="0070C0"/>
                </a:solidFill>
                <a:latin typeface="Meiryo" panose="020B0604030504040204" pitchFamily="34" charset="-128"/>
                <a:ea typeface="Meiryo" panose="020B0604030504040204" pitchFamily="34" charset="-128"/>
              </a:rPr>
              <a:t>列名を出力</a:t>
            </a:r>
          </a:p>
        </p:txBody>
      </p:sp>
      <p:sp>
        <p:nvSpPr>
          <p:cNvPr id="14" name="右矢印 13">
            <a:extLst>
              <a:ext uri="{FF2B5EF4-FFF2-40B4-BE49-F238E27FC236}">
                <a16:creationId xmlns:a16="http://schemas.microsoft.com/office/drawing/2014/main" id="{6C760995-2A2F-6B34-F2AF-977B785EA2FA}"/>
              </a:ext>
            </a:extLst>
          </p:cNvPr>
          <p:cNvSpPr/>
          <p:nvPr/>
        </p:nvSpPr>
        <p:spPr>
          <a:xfrm>
            <a:off x="8135297" y="464187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96BD2FEF-29D8-8A4F-E2F3-40BDAC507AFA}"/>
              </a:ext>
            </a:extLst>
          </p:cNvPr>
          <p:cNvSpPr>
            <a:spLocks noGrp="1"/>
          </p:cNvSpPr>
          <p:nvPr>
            <p:ph type="sldNum" sz="quarter" idx="2"/>
          </p:nvPr>
        </p:nvSpPr>
        <p:spPr/>
        <p:txBody>
          <a:bodyPr/>
          <a:lstStyle/>
          <a:p>
            <a:fld id="{86CB4B4D-7CA3-9044-876B-883B54F8677D}" type="slidenum">
              <a:rPr lang="en-US" altLang="ja-JP" smtClean="0"/>
              <a:t>12</a:t>
            </a:fld>
            <a:endParaRPr lang="ja-JP" altLang="en-US"/>
          </a:p>
        </p:txBody>
      </p:sp>
    </p:spTree>
    <p:extLst>
      <p:ext uri="{BB962C8B-B14F-4D97-AF65-F5344CB8AC3E}">
        <p14:creationId xmlns:p14="http://schemas.microsoft.com/office/powerpoint/2010/main" val="386246621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7B5268-34C0-D790-0973-465C385647BE}"/>
              </a:ext>
            </a:extLst>
          </p:cNvPr>
          <p:cNvSpPr txBox="1"/>
          <p:nvPr/>
        </p:nvSpPr>
        <p:spPr>
          <a:xfrm>
            <a:off x="438426" y="1646010"/>
            <a:ext cx="8267137" cy="2226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lnSpc>
                <a:spcPct val="150000"/>
              </a:lnSpc>
              <a:spcAft>
                <a:spcPts val="1800"/>
              </a:spcAft>
            </a:pPr>
            <a:r>
              <a:rPr lang="en-US" altLang="ja-JP" sz="1800" b="1"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30</a:t>
            </a:r>
            <a:r>
              <a:rPr lang="ja-JP" altLang="en-US" sz="1800" b="1" kern="100">
                <a:solidFill>
                  <a:schemeClr val="tx1"/>
                </a:solidFill>
                <a:latin typeface="Courier New" panose="02070309020205020404" pitchFamily="49" charset="0"/>
                <a:ea typeface="Yu Gothic" panose="020B0400000000000000" pitchFamily="34" charset="-128"/>
                <a:cs typeface="Times New Roman" panose="02020603050405020304" pitchFamily="18" charset="0"/>
              </a:rPr>
              <a:t>個</a:t>
            </a:r>
            <a:r>
              <a:rPr lang="ja-JP" altLang="en-US" sz="1800" b="1"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の変数は同じ指標</a:t>
            </a:r>
            <a:r>
              <a:rPr lang="en-US" altLang="ja-JP" sz="1800" b="1"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a:t>
            </a:r>
            <a:r>
              <a:rPr lang="ja-JP" altLang="en-US" sz="1800" b="1"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例えば</a:t>
            </a:r>
            <a:r>
              <a:rPr lang="ja-JP" altLang="en-US" sz="1800" b="1" kern="100">
                <a:solidFill>
                  <a:schemeClr val="tx1"/>
                </a:solidFill>
                <a:latin typeface="Courier New" panose="02070309020205020404" pitchFamily="49" charset="0"/>
                <a:ea typeface="Yu Gothic" panose="020B0400000000000000" pitchFamily="34" charset="-128"/>
                <a:cs typeface="Times New Roman" panose="02020603050405020304" pitchFamily="18" charset="0"/>
              </a:rPr>
              <a:t>細胞</a:t>
            </a:r>
            <a:r>
              <a:rPr lang="ja-JP" altLang="en-US" sz="1800" b="1"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核の半径）の平均値・標準誤差・最大値が含まれる。変数同士の</a:t>
            </a:r>
            <a:r>
              <a:rPr lang="ja-JP" altLang="ja-JP"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関連が強すぎ</a:t>
            </a:r>
            <a:r>
              <a:rPr lang="ja-JP" altLang="en-US"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て</a:t>
            </a:r>
            <a:r>
              <a:rPr lang="ja-JP" altLang="ja-JP"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、回帰に</a:t>
            </a:r>
            <a:r>
              <a:rPr lang="ja-JP" altLang="en-US"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同時に</a:t>
            </a:r>
            <a:r>
              <a:rPr lang="ja-JP" altLang="ja-JP"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入れると収束し</a:t>
            </a:r>
            <a:r>
              <a:rPr lang="ja-JP" altLang="en-US"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ない</a:t>
            </a:r>
            <a:endParaRPr lang="en-US" altLang="ja-JP"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endParaRPr>
          </a:p>
          <a:p>
            <a:pPr algn="l" defTabSz="825500">
              <a:lnSpc>
                <a:spcPct val="150000"/>
              </a:lnSpc>
              <a:spcAft>
                <a:spcPts val="1800"/>
              </a:spcAft>
            </a:pPr>
            <a:endParaRPr lang="en-US" altLang="ja-JP" sz="1800" b="1" kern="100">
              <a:solidFill>
                <a:schemeClr val="tx1"/>
              </a:solidFill>
              <a:latin typeface="Courier New" panose="02070309020205020404" pitchFamily="49" charset="0"/>
              <a:ea typeface="Yu Gothic" panose="020B0400000000000000" pitchFamily="34" charset="-128"/>
              <a:cs typeface="Courier New" panose="02070309020205020404" pitchFamily="49" charset="0"/>
            </a:endParaRPr>
          </a:p>
          <a:p>
            <a:pPr algn="l" defTabSz="825500">
              <a:lnSpc>
                <a:spcPct val="150000"/>
              </a:lnSpc>
            </a:pPr>
            <a:r>
              <a:rPr lang="ja-JP" altLang="en-US" sz="1800" b="1"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　</a:t>
            </a:r>
            <a:r>
              <a:rPr lang="ja-JP" altLang="ja-JP"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今回は</a:t>
            </a:r>
            <a:r>
              <a:rPr lang="en-US" altLang="ja-JP" sz="1800" b="1" u="sng"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10</a:t>
            </a:r>
            <a:r>
              <a:rPr lang="ja-JP" altLang="ja-JP"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個の平均値の変数（</a:t>
            </a:r>
            <a:r>
              <a:rPr lang="en-US" altLang="ja-JP" sz="1800" b="1" u="sng"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1</a:t>
            </a:r>
            <a:r>
              <a:rPr lang="ja-JP" altLang="ja-JP"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800" b="1" u="sng"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10</a:t>
            </a:r>
            <a:r>
              <a:rPr lang="ja-JP" altLang="ja-JP"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個目）のみを選択</a:t>
            </a:r>
            <a:r>
              <a:rPr lang="ja-JP" altLang="en-US"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し、</a:t>
            </a:r>
            <a:r>
              <a:rPr lang="en-US" altLang="ja-JP" sz="1800" b="1" u="sng" kern="100">
                <a:solidFill>
                  <a:srgbClr val="C00000"/>
                </a:solidFill>
                <a:effectLst/>
                <a:latin typeface="Courier New" panose="02070309020205020404" pitchFamily="49" charset="0"/>
                <a:ea typeface="Yu Gothic" panose="020B0400000000000000" pitchFamily="34" charset="-128"/>
                <a:cs typeface="Courier New" panose="02070309020205020404" pitchFamily="49" charset="0"/>
              </a:rPr>
              <a:t>x_bc10</a:t>
            </a:r>
            <a:r>
              <a:rPr lang="ja-JP" altLang="en-US"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rPr>
              <a:t>を作成</a:t>
            </a:r>
            <a:endParaRPr lang="en-US" altLang="ja-JP" sz="1800" b="1" u="sng" kern="100">
              <a:solidFill>
                <a:schemeClr val="tx1"/>
              </a:solidFill>
              <a:effectLst/>
              <a:latin typeface="Courier New" panose="02070309020205020404" pitchFamily="49" charset="0"/>
              <a:ea typeface="Yu Gothic" panose="020B0400000000000000" pitchFamily="34" charset="-128"/>
              <a:cs typeface="Courier New" panose="02070309020205020404" pitchFamily="49" charset="0"/>
            </a:endParaRPr>
          </a:p>
        </p:txBody>
      </p:sp>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 name="線形回帰で88歳の歯周病の歯の本数を予測する">
            <a:extLst>
              <a:ext uri="{FF2B5EF4-FFF2-40B4-BE49-F238E27FC236}">
                <a16:creationId xmlns:a16="http://schemas.microsoft.com/office/drawing/2014/main" id="{EB86059C-1901-E80A-B03B-8C77D032E511}"/>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20" name="右矢印 19">
            <a:extLst>
              <a:ext uri="{FF2B5EF4-FFF2-40B4-BE49-F238E27FC236}">
                <a16:creationId xmlns:a16="http://schemas.microsoft.com/office/drawing/2014/main" id="{9FC8E541-D8FA-28DF-276D-5EC15C0F6C95}"/>
              </a:ext>
            </a:extLst>
          </p:cNvPr>
          <p:cNvSpPr/>
          <p:nvPr/>
        </p:nvSpPr>
        <p:spPr>
          <a:xfrm rot="5400000">
            <a:off x="4168449" y="2633269"/>
            <a:ext cx="680736" cy="557698"/>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①学習モデルの選択…">
            <a:extLst>
              <a:ext uri="{FF2B5EF4-FFF2-40B4-BE49-F238E27FC236}">
                <a16:creationId xmlns:a16="http://schemas.microsoft.com/office/drawing/2014/main" id="{0E9923B7-A758-C125-C9CD-7C2195902C92}"/>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8" name="①学習モデルの選択(今回は線形回帰)…">
            <a:extLst>
              <a:ext uri="{FF2B5EF4-FFF2-40B4-BE49-F238E27FC236}">
                <a16:creationId xmlns:a16="http://schemas.microsoft.com/office/drawing/2014/main" id="{45549FA0-C196-052E-FFB6-1B606FC6F627}"/>
              </a:ext>
            </a:extLst>
          </p:cNvPr>
          <p:cNvSpPr txBox="1"/>
          <p:nvPr/>
        </p:nvSpPr>
        <p:spPr>
          <a:xfrm>
            <a:off x="0" y="530954"/>
            <a:ext cx="4293146"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1</a:t>
            </a:r>
            <a:r>
              <a:rPr lang="en-US" sz="2000" b="1" dirty="0">
                <a:latin typeface="Hiragino Maru Gothic ProN W4" panose="020F0400000000000000" pitchFamily="34" charset="-128"/>
                <a:ea typeface="Hiragino Maru Gothic ProN W4" panose="020F0400000000000000" pitchFamily="34" charset="-128"/>
              </a:rPr>
              <a:t>：</a:t>
            </a:r>
            <a:r>
              <a:rPr lang="en-US" altLang="ja-JP" sz="2000" b="1" dirty="0">
                <a:latin typeface="Hiragino Maru Gothic ProN W4" panose="020F0400000000000000" pitchFamily="34" charset="-128"/>
                <a:ea typeface="Hiragino Maru Gothic ProN W4" panose="020F0400000000000000" pitchFamily="34" charset="-128"/>
              </a:rPr>
              <a:t>特徴量</a:t>
            </a:r>
            <a:r>
              <a:rPr lang="en-US" sz="2000" b="1" dirty="0">
                <a:latin typeface="Hiragino Maru Gothic ProN W4" panose="020F0400000000000000" pitchFamily="34" charset="-128"/>
                <a:ea typeface="Hiragino Maru Gothic ProN W4" panose="020F0400000000000000" pitchFamily="34" charset="-128"/>
              </a:rPr>
              <a:t>データの用意</a:t>
            </a:r>
          </a:p>
        </p:txBody>
      </p:sp>
      <p:sp>
        <p:nvSpPr>
          <p:cNvPr id="2" name="スライド番号プレースホルダー 1">
            <a:extLst>
              <a:ext uri="{FF2B5EF4-FFF2-40B4-BE49-F238E27FC236}">
                <a16:creationId xmlns:a16="http://schemas.microsoft.com/office/drawing/2014/main" id="{3E695177-5FC3-144C-A2AF-BE0EEB612304}"/>
              </a:ext>
            </a:extLst>
          </p:cNvPr>
          <p:cNvSpPr>
            <a:spLocks noGrp="1"/>
          </p:cNvSpPr>
          <p:nvPr>
            <p:ph type="sldNum" sz="quarter" idx="2"/>
          </p:nvPr>
        </p:nvSpPr>
        <p:spPr/>
        <p:txBody>
          <a:bodyPr/>
          <a:lstStyle/>
          <a:p>
            <a:fld id="{86CB4B4D-7CA3-9044-876B-883B54F8677D}" type="slidenum">
              <a:rPr lang="en-US" altLang="ja-JP" smtClean="0"/>
              <a:t>13</a:t>
            </a:fld>
            <a:endParaRPr lang="ja-JP" altLang="en-US"/>
          </a:p>
        </p:txBody>
      </p:sp>
    </p:spTree>
    <p:extLst>
      <p:ext uri="{BB962C8B-B14F-4D97-AF65-F5344CB8AC3E}">
        <p14:creationId xmlns:p14="http://schemas.microsoft.com/office/powerpoint/2010/main" val="345534967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628285" y="1278500"/>
            <a:ext cx="4873556" cy="80579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0" rIns="54000" bIns="36000" numCol="1" spcCol="38100" rtlCol="0" anchor="ctr">
            <a:spAutoFit/>
          </a:bodyPr>
          <a:lstStyle/>
          <a:p>
            <a:pPr marL="62938" algn="l">
              <a:lnSpc>
                <a:spcPct val="150000"/>
              </a:lnSpc>
            </a:pPr>
            <a:r>
              <a:rPr lang="en-US" altLang="ja-JP" sz="2000" b="1" kern="100">
                <a:effectLst/>
                <a:latin typeface="Courier New" panose="02070309020205020404" pitchFamily="49" charset="0"/>
                <a:ea typeface="Yu Gothic" panose="020B0400000000000000" pitchFamily="34" charset="-128"/>
                <a:cs typeface="Times New Roman" panose="02020603050405020304" pitchFamily="18" charset="0"/>
              </a:rPr>
              <a:t>x_bc10 = </a:t>
            </a:r>
            <a:r>
              <a:rPr lang="en-US" altLang="ja-JP" sz="2000" b="1" kern="100" err="1">
                <a:effectLst/>
                <a:latin typeface="Courier New" panose="02070309020205020404" pitchFamily="49" charset="0"/>
                <a:ea typeface="Yu Gothic" panose="020B0400000000000000" pitchFamily="34" charset="-128"/>
                <a:cs typeface="Times New Roman" panose="02020603050405020304" pitchFamily="18" charset="0"/>
              </a:rPr>
              <a:t>x_bc.iloc</a:t>
            </a:r>
            <a:r>
              <a:rPr lang="en-US" altLang="ja-JP" sz="2000" b="1" kern="100">
                <a:solidFill>
                  <a:schemeClr val="accent1">
                    <a:lumMod val="75000"/>
                  </a:schemeClr>
                </a:solidFill>
                <a:effectLst/>
                <a:latin typeface="Courier New" panose="02070309020205020404" pitchFamily="49" charset="0"/>
                <a:ea typeface="Yu Gothic" panose="020B0400000000000000" pitchFamily="34" charset="-128"/>
                <a:cs typeface="Times New Roman" panose="02020603050405020304" pitchFamily="18" charset="0"/>
              </a:rPr>
              <a:t>[</a:t>
            </a:r>
            <a:r>
              <a:rPr lang="en-US" altLang="ja-JP" sz="2000" b="1" kern="100">
                <a:solidFill>
                  <a:schemeClr val="tx1"/>
                </a:solidFill>
                <a:effectLst/>
                <a:latin typeface="Courier New" panose="02070309020205020404" pitchFamily="49" charset="0"/>
                <a:ea typeface="Yu Gothic" panose="020B0400000000000000" pitchFamily="34" charset="-128"/>
                <a:cs typeface="Times New Roman" panose="02020603050405020304" pitchFamily="18" charset="0"/>
              </a:rPr>
              <a:t>:,</a:t>
            </a:r>
            <a:r>
              <a:rPr lang="en-US" altLang="ja-JP" sz="2000" b="1" kern="100">
                <a:solidFill>
                  <a:schemeClr val="accent1">
                    <a:lumMod val="75000"/>
                  </a:schemeClr>
                </a:solidFill>
                <a:effectLst/>
                <a:latin typeface="Courier New" panose="02070309020205020404" pitchFamily="49" charset="0"/>
                <a:ea typeface="Yu Gothic" panose="020B0400000000000000" pitchFamily="34" charset="-128"/>
                <a:cs typeface="Times New Roman" panose="02020603050405020304" pitchFamily="18" charset="0"/>
              </a:rPr>
              <a:t> </a:t>
            </a:r>
            <a:r>
              <a:rPr lang="en-US" altLang="ja-JP" sz="2000" b="1" kern="100">
                <a:solidFill>
                  <a:srgbClr val="00B050"/>
                </a:solidFill>
                <a:effectLst/>
                <a:latin typeface="Courier New" panose="02070309020205020404" pitchFamily="49" charset="0"/>
                <a:ea typeface="Yu Gothic" panose="020B0400000000000000" pitchFamily="34" charset="-128"/>
                <a:cs typeface="Times New Roman" panose="02020603050405020304" pitchFamily="18" charset="0"/>
              </a:rPr>
              <a:t>0</a:t>
            </a:r>
            <a:r>
              <a:rPr lang="en-US" altLang="ja-JP" sz="2000" b="1" kern="100">
                <a:effectLst/>
                <a:latin typeface="Courier New" panose="02070309020205020404" pitchFamily="49" charset="0"/>
                <a:ea typeface="Yu Gothic" panose="020B0400000000000000" pitchFamily="34" charset="-128"/>
                <a:cs typeface="Times New Roman" panose="02020603050405020304" pitchFamily="18" charset="0"/>
              </a:rPr>
              <a:t>:</a:t>
            </a:r>
            <a:r>
              <a:rPr lang="en-US" altLang="ja-JP" sz="2000" b="1" kern="100">
                <a:solidFill>
                  <a:srgbClr val="00B050"/>
                </a:solidFill>
                <a:effectLst/>
                <a:latin typeface="Courier New" panose="02070309020205020404" pitchFamily="49" charset="0"/>
                <a:ea typeface="Yu Gothic" panose="020B0400000000000000" pitchFamily="34" charset="-128"/>
                <a:cs typeface="Times New Roman" panose="02020603050405020304" pitchFamily="18" charset="0"/>
              </a:rPr>
              <a:t>10</a:t>
            </a:r>
            <a:r>
              <a:rPr lang="en-US" altLang="ja-JP" sz="2000" b="1" kern="100">
                <a:solidFill>
                  <a:schemeClr val="accent1">
                    <a:lumMod val="75000"/>
                  </a:schemeClr>
                </a:solidFill>
                <a:effectLst/>
                <a:latin typeface="Courier New" panose="02070309020205020404" pitchFamily="49" charset="0"/>
                <a:ea typeface="Yu Gothic" panose="020B0400000000000000" pitchFamily="34" charset="-128"/>
                <a:cs typeface="Times New Roman" panose="02020603050405020304" pitchFamily="18" charset="0"/>
              </a:rPr>
              <a:t>]</a:t>
            </a:r>
            <a:endParaRPr lang="ja-JP" altLang="ja-JP" sz="2000" b="1" kern="100">
              <a:solidFill>
                <a:schemeClr val="accent1">
                  <a:lumMod val="75000"/>
                </a:schemeClr>
              </a:solidFill>
              <a:effectLst/>
              <a:latin typeface="游明朝" panose="02020400000000000000" pitchFamily="18" charset="-128"/>
              <a:ea typeface="游明朝" panose="02020400000000000000" pitchFamily="18" charset="-128"/>
              <a:cs typeface="Times New Roman" panose="02020603050405020304" pitchFamily="18" charset="0"/>
            </a:endParaRPr>
          </a:p>
          <a:p>
            <a:pPr marL="62938" algn="l"/>
            <a:r>
              <a:rPr lang="en" altLang="ja-JP" sz="2000" b="1" err="1">
                <a:solidFill>
                  <a:schemeClr val="tx1"/>
                </a:solidFill>
                <a:latin typeface="Courier New" panose="02070309020205020404" pitchFamily="49" charset="0"/>
              </a:rPr>
              <a:t>x_bc</a:t>
            </a:r>
            <a:r>
              <a:rPr lang="en-US" altLang="ja-JP" sz="2000" b="1">
                <a:solidFill>
                  <a:schemeClr val="tx1"/>
                </a:solidFill>
                <a:latin typeface="Courier New" panose="02070309020205020404" pitchFamily="49" charset="0"/>
              </a:rPr>
              <a:t>10</a:t>
            </a:r>
            <a:r>
              <a:rPr lang="en" altLang="ja-JP" sz="2000" b="1">
                <a:solidFill>
                  <a:schemeClr val="tx1"/>
                </a:solidFill>
                <a:latin typeface="Courier New" panose="02070309020205020404" pitchFamily="49" charset="0"/>
              </a:rPr>
              <a:t>.head</a:t>
            </a:r>
            <a:r>
              <a:rPr lang="en" altLang="ja-JP" sz="2000" b="1">
                <a:solidFill>
                  <a:schemeClr val="accent1">
                    <a:lumMod val="75000"/>
                  </a:schemeClr>
                </a:solidFill>
                <a:latin typeface="Courier New" panose="02070309020205020404" pitchFamily="49" charset="0"/>
              </a:rPr>
              <a:t>() </a:t>
            </a:r>
            <a:r>
              <a:rPr lang="en" altLang="ja-JP" sz="2000" b="1">
                <a:solidFill>
                  <a:srgbClr val="00B050"/>
                </a:solidFill>
                <a:latin typeface="Courier New" panose="02070309020205020404" pitchFamily="49" charset="0"/>
              </a:rPr>
              <a:t>#</a:t>
            </a:r>
            <a:r>
              <a:rPr lang="ja-JP" altLang="en-US" sz="2000" b="1">
                <a:solidFill>
                  <a:srgbClr val="00B050"/>
                </a:solidFill>
                <a:latin typeface="Courier New" panose="02070309020205020404" pitchFamily="49" charset="0"/>
              </a:rPr>
              <a:t>最初の</a:t>
            </a:r>
            <a:r>
              <a:rPr lang="en-US" altLang="ja-JP" sz="2000" b="1">
                <a:solidFill>
                  <a:srgbClr val="00B050"/>
                </a:solidFill>
                <a:latin typeface="Courier New" panose="02070309020205020404" pitchFamily="49" charset="0"/>
              </a:rPr>
              <a:t>5</a:t>
            </a:r>
            <a:r>
              <a:rPr lang="ja-JP" altLang="en-US" sz="2000" b="1">
                <a:solidFill>
                  <a:srgbClr val="00B050"/>
                </a:solidFill>
                <a:latin typeface="Courier New" panose="02070309020205020404" pitchFamily="49" charset="0"/>
              </a:rPr>
              <a:t>行を出力</a:t>
            </a:r>
            <a:endParaRPr lang="en" altLang="ja-JP" sz="2000" b="1">
              <a:solidFill>
                <a:srgbClr val="00B050"/>
              </a:solidFill>
              <a:latin typeface="Courier New" panose="02070309020205020404" pitchFamily="49" charset="0"/>
            </a:endParaRPr>
          </a:p>
        </p:txBody>
      </p:sp>
      <p:sp>
        <p:nvSpPr>
          <p:cNvPr id="12" name="テキスト ボックス 11">
            <a:extLst>
              <a:ext uri="{FF2B5EF4-FFF2-40B4-BE49-F238E27FC236}">
                <a16:creationId xmlns:a16="http://schemas.microsoft.com/office/drawing/2014/main" id="{37047C83-D1D7-7971-3A86-ACA5A58C5E80}"/>
              </a:ext>
            </a:extLst>
          </p:cNvPr>
          <p:cNvSpPr txBox="1"/>
          <p:nvPr/>
        </p:nvSpPr>
        <p:spPr>
          <a:xfrm>
            <a:off x="6397241" y="2496558"/>
            <a:ext cx="2284386" cy="5924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800">
                <a:solidFill>
                  <a:srgbClr val="FF9300"/>
                </a:solidFill>
              </a:rPr>
              <a:t>mean~</a:t>
            </a:r>
            <a:r>
              <a:rPr lang="ja-JP" altLang="en-US" sz="1800">
                <a:solidFill>
                  <a:srgbClr val="FF9300"/>
                </a:solidFill>
              </a:rPr>
              <a:t>から始まる</a:t>
            </a:r>
            <a:r>
              <a:rPr lang="en-US" altLang="ja-JP" sz="1800">
                <a:solidFill>
                  <a:srgbClr val="FF9300"/>
                </a:solidFill>
              </a:rPr>
              <a:t>10</a:t>
            </a:r>
            <a:r>
              <a:rPr lang="ja-JP" altLang="en-US" sz="1800">
                <a:solidFill>
                  <a:srgbClr val="FF9300"/>
                </a:solidFill>
              </a:rPr>
              <a:t>個の特徴量</a:t>
            </a:r>
            <a:endParaRPr lang="en-US" altLang="ja-JP" sz="1800">
              <a:solidFill>
                <a:srgbClr val="FF9300"/>
              </a:solidFill>
            </a:endParaRPr>
          </a:p>
        </p:txBody>
      </p:sp>
      <p:sp>
        <p:nvSpPr>
          <p:cNvPr id="3" name="線形回帰で88歳の歯周病の歯の本数を予測する">
            <a:extLst>
              <a:ext uri="{FF2B5EF4-FFF2-40B4-BE49-F238E27FC236}">
                <a16:creationId xmlns:a16="http://schemas.microsoft.com/office/drawing/2014/main" id="{EB86059C-1901-E80A-B03B-8C77D032E511}"/>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pic>
        <p:nvPicPr>
          <p:cNvPr id="23" name="図 22" descr="テーブル&#10;&#10;自動的に生成された説明">
            <a:extLst>
              <a:ext uri="{FF2B5EF4-FFF2-40B4-BE49-F238E27FC236}">
                <a16:creationId xmlns:a16="http://schemas.microsoft.com/office/drawing/2014/main" id="{8242BE85-6093-E1EE-FBB5-FFCEEC3EB8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3751" y="2235393"/>
            <a:ext cx="5346296" cy="1451962"/>
          </a:xfrm>
          <a:prstGeom prst="rect">
            <a:avLst/>
          </a:prstGeom>
        </p:spPr>
      </p:pic>
      <p:sp>
        <p:nvSpPr>
          <p:cNvPr id="25" name="テキスト ボックス 24">
            <a:extLst>
              <a:ext uri="{FF2B5EF4-FFF2-40B4-BE49-F238E27FC236}">
                <a16:creationId xmlns:a16="http://schemas.microsoft.com/office/drawing/2014/main" id="{EF31DA9D-828C-9F62-2B4B-936AD757505F}"/>
              </a:ext>
            </a:extLst>
          </p:cNvPr>
          <p:cNvSpPr txBox="1"/>
          <p:nvPr/>
        </p:nvSpPr>
        <p:spPr>
          <a:xfrm>
            <a:off x="670646" y="3688281"/>
            <a:ext cx="7802708" cy="1304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データフレーム名</a:t>
            </a:r>
            <a:r>
              <a:rPr lang="en-US" altLang="ja-JP" sz="1800" b="1">
                <a:solidFill>
                  <a:schemeClr val="tx1"/>
                </a:solidFill>
                <a:latin typeface="Courier New" panose="02070309020205020404" pitchFamily="49" charset="0"/>
                <a:cs typeface="Courier New" panose="02070309020205020404" pitchFamily="49" charset="0"/>
              </a:rPr>
              <a:t>).</a:t>
            </a:r>
            <a:r>
              <a:rPr lang="en-US" altLang="ja-JP" sz="1800" b="1" err="1">
                <a:solidFill>
                  <a:schemeClr val="tx1"/>
                </a:solidFill>
                <a:latin typeface="Courier New" panose="02070309020205020404" pitchFamily="49" charset="0"/>
                <a:cs typeface="Courier New" panose="02070309020205020404" pitchFamily="49" charset="0"/>
              </a:rPr>
              <a:t>iloc</a:t>
            </a: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行番号</a:t>
            </a: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列番号</a:t>
            </a: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で特定の行と列をインデックス番号で指定して抽出 </a:t>
            </a: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演習</a:t>
            </a:r>
            <a:r>
              <a:rPr lang="en-US" altLang="ja-JP" sz="1800" b="1">
                <a:solidFill>
                  <a:schemeClr val="tx1"/>
                </a:solidFill>
                <a:latin typeface="Courier New" panose="02070309020205020404" pitchFamily="49" charset="0"/>
                <a:cs typeface="Courier New" panose="02070309020205020404" pitchFamily="49" charset="0"/>
              </a:rPr>
              <a:t>5</a:t>
            </a:r>
            <a:r>
              <a:rPr lang="ja-JP" altLang="en-US" sz="1800" b="1">
                <a:solidFill>
                  <a:schemeClr val="tx1"/>
                </a:solidFill>
                <a:latin typeface="Courier New" panose="02070309020205020404" pitchFamily="49" charset="0"/>
                <a:cs typeface="Courier New" panose="02070309020205020404" pitchFamily="49" charset="0"/>
              </a:rPr>
              <a:t>の復習</a:t>
            </a:r>
            <a:r>
              <a:rPr lang="en-US" altLang="ja-JP" sz="1800" b="1">
                <a:solidFill>
                  <a:schemeClr val="tx1"/>
                </a:solidFill>
                <a:latin typeface="Courier New" panose="02070309020205020404" pitchFamily="49" charset="0"/>
                <a:cs typeface="Courier New" panose="02070309020205020404" pitchFamily="49" charset="0"/>
              </a:rPr>
              <a:t>) </a:t>
            </a:r>
          </a:p>
          <a:p>
            <a:pPr algn="l">
              <a:lnSpc>
                <a:spcPct val="150000"/>
              </a:lnSpc>
            </a:pPr>
            <a:r>
              <a:rPr lang="ja-JP" altLang="en-US" sz="1800" b="1" u="sng">
                <a:solidFill>
                  <a:schemeClr val="tx1"/>
                </a:solidFill>
                <a:latin typeface="Meiryo" panose="020B0604030504040204" pitchFamily="34" charset="-128"/>
                <a:ea typeface="Meiryo" panose="020B0604030504040204" pitchFamily="34" charset="-128"/>
                <a:cs typeface="Courier New" panose="02070309020205020404" pitchFamily="49" charset="0"/>
              </a:rPr>
              <a:t>行番号は全てなので</a:t>
            </a:r>
            <a:r>
              <a:rPr lang="en-US" altLang="ja-JP" sz="1800" b="1" u="sng">
                <a:solidFill>
                  <a:schemeClr val="tx1"/>
                </a:solidFill>
                <a:latin typeface="Meiryo" panose="020B0604030504040204" pitchFamily="34" charset="-128"/>
                <a:ea typeface="Meiryo" panose="020B0604030504040204" pitchFamily="34" charset="-128"/>
                <a:cs typeface="Courier New" panose="02070309020205020404" pitchFamily="49" charset="0"/>
              </a:rPr>
              <a:t> ‘:’</a:t>
            </a:r>
            <a:r>
              <a:rPr lang="ja-JP" altLang="en-US" sz="1800" b="1" u="sng">
                <a:solidFill>
                  <a:schemeClr val="tx1"/>
                </a:solidFill>
                <a:latin typeface="Meiryo" panose="020B0604030504040204" pitchFamily="34" charset="-128"/>
                <a:ea typeface="Meiryo" panose="020B0604030504040204" pitchFamily="34" charset="-128"/>
                <a:cs typeface="Courier New" panose="02070309020205020404" pitchFamily="49" charset="0"/>
              </a:rPr>
              <a:t> 、列番号は</a:t>
            </a:r>
            <a:r>
              <a:rPr lang="en-US" altLang="ja-JP" sz="1800" b="1" u="sng">
                <a:solidFill>
                  <a:schemeClr val="tx1"/>
                </a:solidFill>
                <a:latin typeface="Meiryo" panose="020B0604030504040204" pitchFamily="34" charset="-128"/>
                <a:ea typeface="Meiryo" panose="020B0604030504040204" pitchFamily="34" charset="-128"/>
                <a:cs typeface="Courier New" panose="02070309020205020404" pitchFamily="49" charset="0"/>
              </a:rPr>
              <a:t>0:10(0~10)</a:t>
            </a:r>
            <a:r>
              <a:rPr lang="ja-JP" altLang="en-US" sz="1800" b="1" u="sng">
                <a:solidFill>
                  <a:schemeClr val="tx1"/>
                </a:solidFill>
                <a:latin typeface="Meiryo" panose="020B0604030504040204" pitchFamily="34" charset="-128"/>
                <a:ea typeface="Meiryo" panose="020B0604030504040204" pitchFamily="34" charset="-128"/>
                <a:cs typeface="Courier New" panose="02070309020205020404" pitchFamily="49" charset="0"/>
              </a:rPr>
              <a:t>で指定する</a:t>
            </a:r>
            <a:endParaRPr lang="en-US" altLang="ja-JP" sz="1800" b="1" u="sng">
              <a:solidFill>
                <a:schemeClr val="tx1"/>
              </a:solidFill>
              <a:latin typeface="Meiryo" panose="020B0604030504040204" pitchFamily="34" charset="-128"/>
              <a:ea typeface="Meiryo" panose="020B0604030504040204" pitchFamily="34" charset="-128"/>
              <a:cs typeface="Courier New" panose="02070309020205020404" pitchFamily="49" charset="0"/>
            </a:endParaRPr>
          </a:p>
        </p:txBody>
      </p:sp>
      <p:sp>
        <p:nvSpPr>
          <p:cNvPr id="26" name="右矢印 25">
            <a:extLst>
              <a:ext uri="{FF2B5EF4-FFF2-40B4-BE49-F238E27FC236}">
                <a16:creationId xmlns:a16="http://schemas.microsoft.com/office/drawing/2014/main" id="{5AE65C9C-29A7-08CE-12C2-6828949CD351}"/>
              </a:ext>
            </a:extLst>
          </p:cNvPr>
          <p:cNvSpPr/>
          <p:nvPr/>
        </p:nvSpPr>
        <p:spPr>
          <a:xfrm>
            <a:off x="462373" y="2346914"/>
            <a:ext cx="331824" cy="3933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①学習モデルの選択…">
            <a:extLst>
              <a:ext uri="{FF2B5EF4-FFF2-40B4-BE49-F238E27FC236}">
                <a16:creationId xmlns:a16="http://schemas.microsoft.com/office/drawing/2014/main" id="{0E9923B7-A758-C125-C9CD-7C2195902C92}"/>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8" name="①学習モデルの選択(今回は線形回帰)…">
            <a:extLst>
              <a:ext uri="{FF2B5EF4-FFF2-40B4-BE49-F238E27FC236}">
                <a16:creationId xmlns:a16="http://schemas.microsoft.com/office/drawing/2014/main" id="{45549FA0-C196-052E-FFB6-1B606FC6F627}"/>
              </a:ext>
            </a:extLst>
          </p:cNvPr>
          <p:cNvSpPr txBox="1"/>
          <p:nvPr/>
        </p:nvSpPr>
        <p:spPr>
          <a:xfrm>
            <a:off x="0" y="530954"/>
            <a:ext cx="4293146"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a:t>
            </a:r>
            <a:r>
              <a:rPr lang="en-US" altLang="ja-JP" sz="2000" b="1" dirty="0">
                <a:latin typeface="Hiragino Maru Gothic ProN W4" panose="020F0400000000000000" pitchFamily="34" charset="-128"/>
                <a:ea typeface="Hiragino Maru Gothic ProN W4" panose="020F0400000000000000" pitchFamily="34" charset="-128"/>
              </a:rPr>
              <a:t>1</a:t>
            </a:r>
            <a:r>
              <a:rPr lang="en-US" sz="2000" b="1" dirty="0">
                <a:latin typeface="Hiragino Maru Gothic ProN W4" panose="020F0400000000000000" pitchFamily="34" charset="-128"/>
                <a:ea typeface="Hiragino Maru Gothic ProN W4" panose="020F0400000000000000" pitchFamily="34" charset="-128"/>
              </a:rPr>
              <a:t>：特徴量データの用意</a:t>
            </a:r>
          </a:p>
        </p:txBody>
      </p:sp>
      <p:sp>
        <p:nvSpPr>
          <p:cNvPr id="11" name="正方形/長方形 10">
            <a:extLst>
              <a:ext uri="{FF2B5EF4-FFF2-40B4-BE49-F238E27FC236}">
                <a16:creationId xmlns:a16="http://schemas.microsoft.com/office/drawing/2014/main" id="{56E62C43-8A75-F965-14F7-986766F29E89}"/>
              </a:ext>
            </a:extLst>
          </p:cNvPr>
          <p:cNvSpPr/>
          <p:nvPr/>
        </p:nvSpPr>
        <p:spPr>
          <a:xfrm>
            <a:off x="943750" y="2204561"/>
            <a:ext cx="5346295" cy="1482793"/>
          </a:xfrm>
          <a:prstGeom prst="rect">
            <a:avLst/>
          </a:prstGeom>
          <a:noFill/>
          <a:ln w="254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2" name="テキスト ボックス 1">
            <a:extLst>
              <a:ext uri="{FF2B5EF4-FFF2-40B4-BE49-F238E27FC236}">
                <a16:creationId xmlns:a16="http://schemas.microsoft.com/office/drawing/2014/main" id="{2A29D93B-8765-D2BC-5F54-21086F61B0CC}"/>
              </a:ext>
            </a:extLst>
          </p:cNvPr>
          <p:cNvSpPr txBox="1"/>
          <p:nvPr/>
        </p:nvSpPr>
        <p:spPr>
          <a:xfrm>
            <a:off x="261618" y="941080"/>
            <a:ext cx="540970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11-7 </a:t>
            </a:r>
            <a:r>
              <a:rPr lang="ja-JP" altLang="en-US" sz="1800" b="1">
                <a:solidFill>
                  <a:srgbClr val="0070C0"/>
                </a:solidFill>
                <a:latin typeface="Meiryo" panose="020B0604030504040204" pitchFamily="34" charset="-128"/>
                <a:ea typeface="Meiryo" panose="020B0604030504040204" pitchFamily="34" charset="-128"/>
              </a:rPr>
              <a:t>特徴量データから</a:t>
            </a:r>
            <a:r>
              <a:rPr lang="en-US" altLang="ja-JP" sz="1800" b="1">
                <a:solidFill>
                  <a:srgbClr val="0070C0"/>
                </a:solidFill>
                <a:latin typeface="Meiryo" panose="020B0604030504040204" pitchFamily="34" charset="-128"/>
                <a:ea typeface="Meiryo" panose="020B0604030504040204" pitchFamily="34" charset="-128"/>
              </a:rPr>
              <a:t>1~10</a:t>
            </a:r>
            <a:r>
              <a:rPr lang="ja-JP" altLang="en-US" sz="1800" b="1">
                <a:solidFill>
                  <a:srgbClr val="0070C0"/>
                </a:solidFill>
                <a:latin typeface="Meiryo" panose="020B0604030504040204" pitchFamily="34" charset="-128"/>
                <a:ea typeface="Meiryo" panose="020B0604030504040204" pitchFamily="34" charset="-128"/>
              </a:rPr>
              <a:t>列抽出</a:t>
            </a:r>
          </a:p>
        </p:txBody>
      </p:sp>
      <p:sp>
        <p:nvSpPr>
          <p:cNvPr id="4" name="スライド番号プレースホルダー 3">
            <a:extLst>
              <a:ext uri="{FF2B5EF4-FFF2-40B4-BE49-F238E27FC236}">
                <a16:creationId xmlns:a16="http://schemas.microsoft.com/office/drawing/2014/main" id="{120006AC-FC19-1904-E81E-8BD473A31725}"/>
              </a:ext>
            </a:extLst>
          </p:cNvPr>
          <p:cNvSpPr>
            <a:spLocks noGrp="1"/>
          </p:cNvSpPr>
          <p:nvPr>
            <p:ph type="sldNum" sz="quarter" idx="2"/>
          </p:nvPr>
        </p:nvSpPr>
        <p:spPr/>
        <p:txBody>
          <a:bodyPr/>
          <a:lstStyle/>
          <a:p>
            <a:fld id="{86CB4B4D-7CA3-9044-876B-883B54F8677D}" type="slidenum">
              <a:rPr lang="en-US" altLang="ja-JP" smtClean="0"/>
              <a:t>14</a:t>
            </a:fld>
            <a:endParaRPr lang="ja-JP" altLang="en-US"/>
          </a:p>
        </p:txBody>
      </p:sp>
    </p:spTree>
    <p:extLst>
      <p:ext uri="{BB962C8B-B14F-4D97-AF65-F5344CB8AC3E}">
        <p14:creationId xmlns:p14="http://schemas.microsoft.com/office/powerpoint/2010/main" val="25984645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 name="線形回帰で88歳の歯周病の歯の本数を予測する">
            <a:extLst>
              <a:ext uri="{FF2B5EF4-FFF2-40B4-BE49-F238E27FC236}">
                <a16:creationId xmlns:a16="http://schemas.microsoft.com/office/drawing/2014/main" id="{EB86059C-1901-E80A-B03B-8C77D032E511}"/>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8" name="スライド番号プレースホルダー 7">
            <a:extLst>
              <a:ext uri="{FF2B5EF4-FFF2-40B4-BE49-F238E27FC236}">
                <a16:creationId xmlns:a16="http://schemas.microsoft.com/office/drawing/2014/main" id="{35A97DBA-B4DD-236A-132A-00B9C26F1EBD}"/>
              </a:ext>
            </a:extLst>
          </p:cNvPr>
          <p:cNvSpPr>
            <a:spLocks noGrp="1"/>
          </p:cNvSpPr>
          <p:nvPr>
            <p:ph type="sldNum" sz="quarter" idx="2"/>
          </p:nvPr>
        </p:nvSpPr>
        <p:spPr/>
        <p:txBody>
          <a:bodyPr/>
          <a:lstStyle/>
          <a:p>
            <a:fld id="{86CB4B4D-7CA3-9044-876B-883B54F8677D}" type="slidenum">
              <a:rPr lang="en-US" altLang="ja-JP" smtClean="0"/>
              <a:t>15</a:t>
            </a:fld>
            <a:endParaRPr lang="ja-JP" altLang="en-US"/>
          </a:p>
        </p:txBody>
      </p:sp>
      <p:sp>
        <p:nvSpPr>
          <p:cNvPr id="10" name="正方形/長方形 9">
            <a:extLst>
              <a:ext uri="{FF2B5EF4-FFF2-40B4-BE49-F238E27FC236}">
                <a16:creationId xmlns:a16="http://schemas.microsoft.com/office/drawing/2014/main" id="{E4B4AA79-71B4-5B57-140D-16ADC576876F}"/>
              </a:ext>
            </a:extLst>
          </p:cNvPr>
          <p:cNvSpPr/>
          <p:nvPr/>
        </p:nvSpPr>
        <p:spPr>
          <a:xfrm>
            <a:off x="506209" y="1575185"/>
            <a:ext cx="4839055" cy="46784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94500" rIns="108000" bIns="94500" numCol="1" spcCol="38100" rtlCol="0" anchor="ctr">
            <a:spAutoFit/>
          </a:bodyPr>
          <a:lstStyle/>
          <a:p>
            <a:pPr marL="155972" indent="-20241" algn="l"/>
            <a:r>
              <a:rPr lang="en" altLang="ja-JP" sz="1800" b="1">
                <a:solidFill>
                  <a:schemeClr val="tx1"/>
                </a:solidFill>
                <a:latin typeface="Courier New" panose="02070309020205020404" pitchFamily="49" charset="0"/>
              </a:rPr>
              <a:t>x_bc10.shape </a:t>
            </a:r>
            <a:r>
              <a:rPr lang="en" altLang="ja-JP" sz="1800" b="1">
                <a:solidFill>
                  <a:srgbClr val="00B050"/>
                </a:solidFill>
                <a:latin typeface="Courier New" panose="02070309020205020404" pitchFamily="49" charset="0"/>
              </a:rPr>
              <a:t>#</a:t>
            </a:r>
            <a:r>
              <a:rPr lang="ja-JP" altLang="en-US" sz="1800" b="1">
                <a:solidFill>
                  <a:srgbClr val="00B050"/>
                </a:solidFill>
                <a:latin typeface="Courier New" panose="02070309020205020404" pitchFamily="49" charset="0"/>
              </a:rPr>
              <a:t>データの配列構造を出力</a:t>
            </a:r>
            <a:endParaRPr lang="en" altLang="ja-JP" sz="1800" b="1">
              <a:solidFill>
                <a:srgbClr val="00B050"/>
              </a:solidFill>
              <a:latin typeface="Courier New" panose="02070309020205020404" pitchFamily="49" charset="0"/>
            </a:endParaRPr>
          </a:p>
        </p:txBody>
      </p:sp>
      <p:sp>
        <p:nvSpPr>
          <p:cNvPr id="13" name="テキスト ボックス 12">
            <a:extLst>
              <a:ext uri="{FF2B5EF4-FFF2-40B4-BE49-F238E27FC236}">
                <a16:creationId xmlns:a16="http://schemas.microsoft.com/office/drawing/2014/main" id="{F68B0BCB-F379-45EA-3797-E045E80DE193}"/>
              </a:ext>
            </a:extLst>
          </p:cNvPr>
          <p:cNvSpPr txBox="1"/>
          <p:nvPr/>
        </p:nvSpPr>
        <p:spPr>
          <a:xfrm>
            <a:off x="1435709" y="1986429"/>
            <a:ext cx="247015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2000" b="1">
                <a:solidFill>
                  <a:schemeClr val="tx1"/>
                </a:solidFill>
                <a:latin typeface="Courier New" panose="02070309020205020404" pitchFamily="49" charset="0"/>
                <a:cs typeface="Courier New" panose="02070309020205020404" pitchFamily="49" charset="0"/>
              </a:rPr>
              <a:t>(569,10)</a:t>
            </a:r>
          </a:p>
        </p:txBody>
      </p:sp>
      <p:sp>
        <p:nvSpPr>
          <p:cNvPr id="14" name="正方形/長方形 13">
            <a:extLst>
              <a:ext uri="{FF2B5EF4-FFF2-40B4-BE49-F238E27FC236}">
                <a16:creationId xmlns:a16="http://schemas.microsoft.com/office/drawing/2014/main" id="{9B3DCAA6-4D1D-6924-5319-2FE7D7073A93}"/>
              </a:ext>
            </a:extLst>
          </p:cNvPr>
          <p:cNvSpPr/>
          <p:nvPr/>
        </p:nvSpPr>
        <p:spPr>
          <a:xfrm>
            <a:off x="545644" y="2808480"/>
            <a:ext cx="4799619" cy="467845"/>
          </a:xfrm>
          <a:prstGeom prst="rect">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94500" rIns="108000" bIns="94500" numCol="1" spcCol="38100" rtlCol="0" anchor="ctr">
            <a:spAutoFit/>
          </a:bodyPr>
          <a:lstStyle/>
          <a:p>
            <a:pPr marL="155972" indent="-20241" algn="l"/>
            <a:r>
              <a:rPr lang="en" altLang="ja-JP" sz="1800" b="1">
                <a:solidFill>
                  <a:schemeClr val="tx1"/>
                </a:solidFill>
                <a:latin typeface="Courier New" panose="02070309020205020404" pitchFamily="49" charset="0"/>
              </a:rPr>
              <a:t>type(x_bc10)</a:t>
            </a:r>
            <a:r>
              <a:rPr lang="ja-JP" altLang="en-US" sz="1800" b="1">
                <a:solidFill>
                  <a:schemeClr val="tx1"/>
                </a:solidFill>
                <a:latin typeface="Courier New" panose="02070309020205020404" pitchFamily="49" charset="0"/>
              </a:rPr>
              <a:t>　</a:t>
            </a:r>
            <a:r>
              <a:rPr lang="en" altLang="ja-JP" sz="1800" b="1">
                <a:solidFill>
                  <a:srgbClr val="00B050"/>
                </a:solidFill>
                <a:latin typeface="Courier New" panose="02070309020205020404" pitchFamily="49" charset="0"/>
              </a:rPr>
              <a:t>#</a:t>
            </a:r>
            <a:r>
              <a:rPr lang="ja-JP" altLang="en-US" sz="1800" b="1">
                <a:solidFill>
                  <a:srgbClr val="00B050"/>
                </a:solidFill>
                <a:latin typeface="Courier New" panose="02070309020205020404" pitchFamily="49" charset="0"/>
              </a:rPr>
              <a:t>データの型を出力</a:t>
            </a:r>
            <a:endParaRPr lang="en" altLang="ja-JP" sz="1800" b="1">
              <a:solidFill>
                <a:schemeClr val="accent1">
                  <a:lumMod val="75000"/>
                </a:schemeClr>
              </a:solidFill>
              <a:latin typeface="Courier New" panose="02070309020205020404" pitchFamily="49" charset="0"/>
            </a:endParaRPr>
          </a:p>
        </p:txBody>
      </p:sp>
      <p:sp>
        <p:nvSpPr>
          <p:cNvPr id="15" name="テキスト ボックス 14">
            <a:extLst>
              <a:ext uri="{FF2B5EF4-FFF2-40B4-BE49-F238E27FC236}">
                <a16:creationId xmlns:a16="http://schemas.microsoft.com/office/drawing/2014/main" id="{CD79A780-1FB1-6FFD-7ABE-C6922216C67B}"/>
              </a:ext>
            </a:extLst>
          </p:cNvPr>
          <p:cNvSpPr txBox="1"/>
          <p:nvPr/>
        </p:nvSpPr>
        <p:spPr>
          <a:xfrm>
            <a:off x="1497212" y="3428973"/>
            <a:ext cx="3887488"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 altLang="ja-JP" sz="1800" b="1" err="1">
                <a:latin typeface="Courier New" panose="02070309020205020404" pitchFamily="49" charset="0"/>
                <a:cs typeface="Courier New" panose="02070309020205020404" pitchFamily="49" charset="0"/>
              </a:rPr>
              <a:t>pandas.core.frame.DataFrame</a:t>
            </a:r>
            <a:endParaRPr lang="en-US" altLang="ja-JP" sz="1800" b="1">
              <a:solidFill>
                <a:schemeClr val="tx1"/>
              </a:solidFill>
              <a:latin typeface="Courier New" panose="020703090202050204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005AF32F-DBC7-72ED-BBA9-0DAB3CAC8800}"/>
              </a:ext>
            </a:extLst>
          </p:cNvPr>
          <p:cNvSpPr txBox="1"/>
          <p:nvPr/>
        </p:nvSpPr>
        <p:spPr>
          <a:xfrm>
            <a:off x="2925736" y="2093686"/>
            <a:ext cx="351538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1800" dirty="0">
                <a:solidFill>
                  <a:srgbClr val="002060"/>
                </a:solidFill>
              </a:rPr>
              <a:t>569</a:t>
            </a:r>
            <a:r>
              <a:rPr lang="ja-JP" altLang="en-US" sz="1800">
                <a:solidFill>
                  <a:srgbClr val="002060"/>
                </a:solidFill>
              </a:rPr>
              <a:t>行</a:t>
            </a:r>
            <a:r>
              <a:rPr kumimoji="0" lang="en-US" altLang="ja-JP" sz="1800" b="0" i="0" u="none" strike="noStrike" cap="none" spc="0" normalizeH="0" baseline="0" dirty="0">
                <a:ln>
                  <a:noFill/>
                </a:ln>
                <a:solidFill>
                  <a:srgbClr val="002060"/>
                </a:solidFill>
                <a:effectLst/>
                <a:uFillTx/>
                <a:latin typeface="ヒラギノ角ゴ ProN W6"/>
                <a:ea typeface="ヒラギノ角ゴ ProN W6"/>
                <a:cs typeface="ヒラギノ角ゴ ProN W6"/>
                <a:sym typeface="ヒラギノ角ゴ ProN W6"/>
              </a:rPr>
              <a:t>×10</a:t>
            </a:r>
            <a:r>
              <a:rPr lang="ja-JP" altLang="en-US" sz="1800">
                <a:solidFill>
                  <a:srgbClr val="002060"/>
                </a:solidFill>
              </a:rPr>
              <a:t>列</a:t>
            </a:r>
            <a:r>
              <a:rPr kumimoji="0" lang="ja-JP" altLang="en-US"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の</a:t>
            </a:r>
            <a:r>
              <a:rPr kumimoji="0" lang="en-US" altLang="ja-JP" sz="1800" b="0" i="0" u="none" strike="noStrike" cap="none" spc="0" normalizeH="0" baseline="0" dirty="0">
                <a:ln>
                  <a:noFill/>
                </a:ln>
                <a:solidFill>
                  <a:srgbClr val="002060"/>
                </a:solidFill>
                <a:effectLst/>
                <a:uFillTx/>
                <a:latin typeface="ヒラギノ角ゴ ProN W6"/>
                <a:ea typeface="ヒラギノ角ゴ ProN W6"/>
                <a:cs typeface="ヒラギノ角ゴ ProN W6"/>
                <a:sym typeface="ヒラギノ角ゴ ProN W6"/>
              </a:rPr>
              <a:t>2</a:t>
            </a:r>
            <a:r>
              <a:rPr kumimoji="0" lang="ja-JP" altLang="en-US"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次元配列</a:t>
            </a:r>
            <a:r>
              <a:rPr kumimoji="0" lang="en-US" altLang="ja-JP" sz="1800" b="0" i="0" u="none" strike="noStrike" cap="none" spc="0" normalizeH="0" baseline="0" dirty="0">
                <a:ln>
                  <a:noFill/>
                </a:ln>
                <a:solidFill>
                  <a:srgbClr val="002060"/>
                </a:solidFill>
                <a:effectLst/>
                <a:uFillTx/>
                <a:latin typeface="ヒラギノ角ゴ ProN W6"/>
                <a:ea typeface="ヒラギノ角ゴ ProN W6"/>
                <a:cs typeface="ヒラギノ角ゴ ProN W6"/>
                <a:sym typeface="ヒラギノ角ゴ ProN W6"/>
              </a:rPr>
              <a:t>(</a:t>
            </a:r>
            <a:r>
              <a:rPr kumimoji="0" lang="ja-JP" altLang="en-US"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行列</a:t>
            </a:r>
            <a:r>
              <a:rPr kumimoji="0" lang="en-US" altLang="ja-JP" sz="1800" b="0" i="0" u="none" strike="noStrike" cap="none" spc="0" normalizeH="0" baseline="0" dirty="0">
                <a:ln>
                  <a:noFill/>
                </a:ln>
                <a:solidFill>
                  <a:srgbClr val="002060"/>
                </a:solidFill>
                <a:effectLst/>
                <a:uFillTx/>
                <a:latin typeface="ヒラギノ角ゴ ProN W6"/>
                <a:ea typeface="ヒラギノ角ゴ ProN W6"/>
                <a:cs typeface="ヒラギノ角ゴ ProN W6"/>
                <a:sym typeface="ヒラギノ角ゴ ProN W6"/>
              </a:rPr>
              <a:t>)</a:t>
            </a:r>
            <a:endParaRPr kumimoji="0" lang="ja-JP" altLang="en-US" sz="18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endParaRPr>
          </a:p>
        </p:txBody>
      </p:sp>
      <p:sp>
        <p:nvSpPr>
          <p:cNvPr id="17" name="右矢印 16">
            <a:extLst>
              <a:ext uri="{FF2B5EF4-FFF2-40B4-BE49-F238E27FC236}">
                <a16:creationId xmlns:a16="http://schemas.microsoft.com/office/drawing/2014/main" id="{3F2DD80F-C85C-686F-D16B-8E071595AB9B}"/>
              </a:ext>
            </a:extLst>
          </p:cNvPr>
          <p:cNvSpPr/>
          <p:nvPr/>
        </p:nvSpPr>
        <p:spPr>
          <a:xfrm>
            <a:off x="997399" y="2103482"/>
            <a:ext cx="344223" cy="3600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右矢印 17">
            <a:extLst>
              <a:ext uri="{FF2B5EF4-FFF2-40B4-BE49-F238E27FC236}">
                <a16:creationId xmlns:a16="http://schemas.microsoft.com/office/drawing/2014/main" id="{E87E4317-2AF3-76C9-553E-9CFAF3878610}"/>
              </a:ext>
            </a:extLst>
          </p:cNvPr>
          <p:cNvSpPr/>
          <p:nvPr/>
        </p:nvSpPr>
        <p:spPr>
          <a:xfrm>
            <a:off x="997399" y="3473307"/>
            <a:ext cx="344223" cy="3600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正方形/長方形 18">
            <a:extLst>
              <a:ext uri="{FF2B5EF4-FFF2-40B4-BE49-F238E27FC236}">
                <a16:creationId xmlns:a16="http://schemas.microsoft.com/office/drawing/2014/main" id="{BAF42627-6CB4-708F-7BE1-555B8C1738BA}"/>
              </a:ext>
            </a:extLst>
          </p:cNvPr>
          <p:cNvSpPr/>
          <p:nvPr/>
        </p:nvSpPr>
        <p:spPr>
          <a:xfrm>
            <a:off x="3834567" y="3542770"/>
            <a:ext cx="1470104" cy="279721"/>
          </a:xfrm>
          <a:prstGeom prst="rect">
            <a:avLst/>
          </a:prstGeom>
          <a:noFill/>
          <a:ln w="222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①学習モデルの選択…">
            <a:extLst>
              <a:ext uri="{FF2B5EF4-FFF2-40B4-BE49-F238E27FC236}">
                <a16:creationId xmlns:a16="http://schemas.microsoft.com/office/drawing/2014/main" id="{0898207B-DFFE-197B-B1A2-B9A61E00A4D0}"/>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9" name="①学習モデルの選択(今回は線形回帰)…">
            <a:extLst>
              <a:ext uri="{FF2B5EF4-FFF2-40B4-BE49-F238E27FC236}">
                <a16:creationId xmlns:a16="http://schemas.microsoft.com/office/drawing/2014/main" id="{05043481-C72C-41A1-3F55-ED0EFA644BCC}"/>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：正解値データの整形</a:t>
            </a:r>
          </a:p>
        </p:txBody>
      </p:sp>
      <p:sp>
        <p:nvSpPr>
          <p:cNvPr id="4" name="テキスト ボックス 3">
            <a:extLst>
              <a:ext uri="{FF2B5EF4-FFF2-40B4-BE49-F238E27FC236}">
                <a16:creationId xmlns:a16="http://schemas.microsoft.com/office/drawing/2014/main" id="{D9FB6E86-F333-3C55-BBBE-DDB3476BF433}"/>
              </a:ext>
            </a:extLst>
          </p:cNvPr>
          <p:cNvSpPr txBox="1"/>
          <p:nvPr/>
        </p:nvSpPr>
        <p:spPr>
          <a:xfrm>
            <a:off x="220884" y="1029851"/>
            <a:ext cx="540970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11-8 x_bc10</a:t>
            </a:r>
            <a:r>
              <a:rPr lang="ja-JP" altLang="en-US" sz="1800" b="1">
                <a:solidFill>
                  <a:srgbClr val="0070C0"/>
                </a:solidFill>
                <a:latin typeface="Meiryo" panose="020B0604030504040204" pitchFamily="34" charset="-128"/>
                <a:ea typeface="Meiryo" panose="020B0604030504040204" pitchFamily="34" charset="-128"/>
              </a:rPr>
              <a:t>の配列構造と型を出力</a:t>
            </a:r>
          </a:p>
        </p:txBody>
      </p:sp>
    </p:spTree>
    <p:extLst>
      <p:ext uri="{BB962C8B-B14F-4D97-AF65-F5344CB8AC3E}">
        <p14:creationId xmlns:p14="http://schemas.microsoft.com/office/powerpoint/2010/main" val="19754484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477671" y="1372841"/>
            <a:ext cx="4654768" cy="38048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108000" bIns="36000" numCol="1" spcCol="38100" rtlCol="0" anchor="ctr">
            <a:spAutoFit/>
          </a:bodyPr>
          <a:lstStyle/>
          <a:p>
            <a:pPr indent="136525" algn="l"/>
            <a:r>
              <a:rPr lang="en" altLang="ja-JP" sz="2000" b="1">
                <a:solidFill>
                  <a:schemeClr val="tx1"/>
                </a:solidFill>
                <a:latin typeface="Courier New" panose="02070309020205020404" pitchFamily="49" charset="0"/>
              </a:rPr>
              <a:t>x_bc10.describe</a:t>
            </a:r>
            <a:r>
              <a:rPr lang="en" altLang="ja-JP" sz="2000" b="1">
                <a:solidFill>
                  <a:schemeClr val="accent1">
                    <a:lumMod val="75000"/>
                  </a:schemeClr>
                </a:solidFill>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3A021CC0-EEEE-BB4F-AA62-7EBBB0F88A69}"/>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3" name="スライド番号プレースホルダー 2">
            <a:extLst>
              <a:ext uri="{FF2B5EF4-FFF2-40B4-BE49-F238E27FC236}">
                <a16:creationId xmlns:a16="http://schemas.microsoft.com/office/drawing/2014/main" id="{7D2FF9D6-C8C3-3E71-AF8F-7F69C575B3A8}"/>
              </a:ext>
            </a:extLst>
          </p:cNvPr>
          <p:cNvSpPr>
            <a:spLocks noGrp="1"/>
          </p:cNvSpPr>
          <p:nvPr>
            <p:ph type="sldNum" sz="quarter" idx="2"/>
          </p:nvPr>
        </p:nvSpPr>
        <p:spPr/>
        <p:txBody>
          <a:bodyPr/>
          <a:lstStyle/>
          <a:p>
            <a:fld id="{86CB4B4D-7CA3-9044-876B-883B54F8677D}" type="slidenum">
              <a:rPr lang="en-US" altLang="ja-JP" smtClean="0"/>
              <a:t>16</a:t>
            </a:fld>
            <a:endParaRPr lang="ja-JP" altLang="en-US"/>
          </a:p>
        </p:txBody>
      </p:sp>
      <p:sp>
        <p:nvSpPr>
          <p:cNvPr id="10" name="テキスト ボックス 9">
            <a:extLst>
              <a:ext uri="{FF2B5EF4-FFF2-40B4-BE49-F238E27FC236}">
                <a16:creationId xmlns:a16="http://schemas.microsoft.com/office/drawing/2014/main" id="{BDB4E6B6-464B-CE03-00C9-56B170FA3DF9}"/>
              </a:ext>
            </a:extLst>
          </p:cNvPr>
          <p:cNvSpPr txBox="1"/>
          <p:nvPr/>
        </p:nvSpPr>
        <p:spPr>
          <a:xfrm>
            <a:off x="379149" y="1827690"/>
            <a:ext cx="870079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データフレーム名</a:t>
            </a:r>
            <a:r>
              <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).describe()</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で記述統計値を出力</a:t>
            </a:r>
            <a:endPar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en-US" altLang="ja-JP" sz="1400" b="1">
                <a:solidFill>
                  <a:srgbClr val="7030A0"/>
                </a:solidFill>
                <a:effectLst/>
                <a:latin typeface="Courier New" panose="02070309020205020404" pitchFamily="49" charset="0"/>
                <a:ea typeface="Yu Gothic" panose="020B0400000000000000" pitchFamily="34" charset="-128"/>
              </a:rPr>
              <a:t>radius(</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半径</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texture(</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グレースケール値の標準偏差</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perimeter(</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周囲径</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area(</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面積</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smoothness(</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滑らかさ</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compactness(</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コンパクト度</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concavity(</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輪郭の凹部</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concave points(</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凹部の数</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symmetry(</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対称性</a:t>
            </a:r>
            <a:r>
              <a:rPr lang="en-US" altLang="ja-JP" sz="1400" b="1">
                <a:solidFill>
                  <a:srgbClr val="7030A0"/>
                </a:solidFill>
                <a:effectLst/>
                <a:latin typeface="Courier New" panose="02070309020205020404" pitchFamily="49" charset="0"/>
                <a:ea typeface="Yu Gothic" panose="020B0400000000000000" pitchFamily="34" charset="-128"/>
              </a:rPr>
              <a:t>)</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400" b="1">
                <a:solidFill>
                  <a:srgbClr val="7030A0"/>
                </a:solidFill>
                <a:effectLst/>
                <a:latin typeface="Courier New" panose="02070309020205020404" pitchFamily="49" charset="0"/>
                <a:ea typeface="Yu Gothic" panose="020B0400000000000000" pitchFamily="34" charset="-128"/>
              </a:rPr>
              <a:t>fractal dimension(</a:t>
            </a:r>
            <a:r>
              <a:rPr lang="ja-JP" altLang="ja-JP" sz="14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フラクタル次元の数値</a:t>
            </a:r>
            <a:r>
              <a:rPr lang="en-US" altLang="ja-JP" sz="1400" b="1">
                <a:solidFill>
                  <a:srgbClr val="7030A0"/>
                </a:solidFill>
                <a:effectLst/>
                <a:latin typeface="Courier New" panose="02070309020205020404" pitchFamily="49" charset="0"/>
                <a:ea typeface="Yu Gothic" panose="020B0400000000000000" pitchFamily="34" charset="-128"/>
              </a:rPr>
              <a:t>)</a:t>
            </a:r>
            <a:endParaRPr lang="en-US" altLang="ja-JP" sz="1400" b="1">
              <a:solidFill>
                <a:srgbClr val="7030A0"/>
              </a:solidFill>
            </a:endParaRPr>
          </a:p>
        </p:txBody>
      </p:sp>
      <p:pic>
        <p:nvPicPr>
          <p:cNvPr id="12" name="図 11" descr="グラフィカル ユーザー インターフェイス, アプリケーション, テーブル&#10;&#10;自動的に生成された説明">
            <a:extLst>
              <a:ext uri="{FF2B5EF4-FFF2-40B4-BE49-F238E27FC236}">
                <a16:creationId xmlns:a16="http://schemas.microsoft.com/office/drawing/2014/main" id="{0FBE12D8-023D-D3A5-18A0-615BA89C99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9149" y="2808676"/>
            <a:ext cx="8428593" cy="2069436"/>
          </a:xfrm>
          <a:prstGeom prst="rect">
            <a:avLst/>
          </a:prstGeom>
        </p:spPr>
      </p:pic>
      <p:sp>
        <p:nvSpPr>
          <p:cNvPr id="11" name="正方形/長方形 10">
            <a:extLst>
              <a:ext uri="{FF2B5EF4-FFF2-40B4-BE49-F238E27FC236}">
                <a16:creationId xmlns:a16="http://schemas.microsoft.com/office/drawing/2014/main" id="{56E62C43-8A75-F965-14F7-986766F29E89}"/>
              </a:ext>
            </a:extLst>
          </p:cNvPr>
          <p:cNvSpPr/>
          <p:nvPr/>
        </p:nvSpPr>
        <p:spPr>
          <a:xfrm>
            <a:off x="336257" y="2881932"/>
            <a:ext cx="8532000" cy="1980000"/>
          </a:xfrm>
          <a:prstGeom prst="rect">
            <a:avLst/>
          </a:prstGeom>
          <a:noFill/>
          <a:ln w="2222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9300"/>
              </a:solidFill>
              <a:latin typeface="+mn-lt"/>
              <a:ea typeface="+mn-ea"/>
              <a:cs typeface="+mn-cs"/>
              <a:sym typeface="ヒラギノ角ゴ ProN W3"/>
            </a:endParaRPr>
          </a:p>
        </p:txBody>
      </p:sp>
      <p:sp>
        <p:nvSpPr>
          <p:cNvPr id="19" name="①学習モデルの選択…">
            <a:extLst>
              <a:ext uri="{FF2B5EF4-FFF2-40B4-BE49-F238E27FC236}">
                <a16:creationId xmlns:a16="http://schemas.microsoft.com/office/drawing/2014/main" id="{CCAD2836-8E07-547E-9843-B2D87D9083A6}"/>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3" name="①学習モデルの選択(今回は線形回帰)…">
            <a:extLst>
              <a:ext uri="{FF2B5EF4-FFF2-40B4-BE49-F238E27FC236}">
                <a16:creationId xmlns:a16="http://schemas.microsoft.com/office/drawing/2014/main" id="{0603371E-429B-D36D-9E57-AAFA23CAA68E}"/>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：特徴量データの記述</a:t>
            </a:r>
          </a:p>
        </p:txBody>
      </p:sp>
      <p:sp>
        <p:nvSpPr>
          <p:cNvPr id="4" name="テキスト ボックス 3">
            <a:extLst>
              <a:ext uri="{FF2B5EF4-FFF2-40B4-BE49-F238E27FC236}">
                <a16:creationId xmlns:a16="http://schemas.microsoft.com/office/drawing/2014/main" id="{22F2512D-5D97-A147-CE1E-DB10C208D426}"/>
              </a:ext>
            </a:extLst>
          </p:cNvPr>
          <p:cNvSpPr txBox="1"/>
          <p:nvPr/>
        </p:nvSpPr>
        <p:spPr>
          <a:xfrm>
            <a:off x="241697" y="996901"/>
            <a:ext cx="540970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11-9 x_bc10</a:t>
            </a:r>
            <a:r>
              <a:rPr lang="ja-JP" altLang="en-US" sz="1800" b="1">
                <a:solidFill>
                  <a:srgbClr val="0070C0"/>
                </a:solidFill>
                <a:latin typeface="Meiryo" panose="020B0604030504040204" pitchFamily="34" charset="-128"/>
                <a:ea typeface="Meiryo" panose="020B0604030504040204" pitchFamily="34" charset="-128"/>
              </a:rPr>
              <a:t>の記述統計値を出力</a:t>
            </a:r>
          </a:p>
        </p:txBody>
      </p:sp>
    </p:spTree>
    <p:extLst>
      <p:ext uri="{BB962C8B-B14F-4D97-AF65-F5344CB8AC3E}">
        <p14:creationId xmlns:p14="http://schemas.microsoft.com/office/powerpoint/2010/main" val="22165340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34" name="①学習モデルの選択…"/>
          <p:cNvSpPr txBox="1"/>
          <p:nvPr/>
        </p:nvSpPr>
        <p:spPr>
          <a:xfrm>
            <a:off x="1476714" y="883810"/>
            <a:ext cx="6695379" cy="346249"/>
          </a:xfrm>
          <a:prstGeom prst="rect">
            <a:avLst/>
          </a:prstGeom>
          <a:ln w="254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p>
            <a:pPr algn="l">
              <a:defRPr sz="4500"/>
            </a:pPr>
            <a:r>
              <a:rPr lang="ja-JP" altLang="en-US" sz="2000"/>
              <a:t>回帰で学習を行う時、</a:t>
            </a:r>
            <a:r>
              <a:rPr lang="en-US" altLang="ja-JP" sz="2000" dirty="0"/>
              <a:t>x</a:t>
            </a:r>
            <a:r>
              <a:rPr lang="ja-JP" altLang="en-US" sz="2000"/>
              <a:t>と</a:t>
            </a:r>
            <a:r>
              <a:rPr lang="en-US" altLang="ja-JP" sz="2000" dirty="0"/>
              <a:t>y</a:t>
            </a:r>
            <a:r>
              <a:rPr lang="ja-JP" altLang="en-US" sz="2000"/>
              <a:t>の配列が指定されている</a:t>
            </a:r>
            <a:endParaRPr sz="2000" dirty="0"/>
          </a:p>
        </p:txBody>
      </p:sp>
      <p:sp>
        <p:nvSpPr>
          <p:cNvPr id="10" name="6) ロジスティック回帰でアヤメを分類する">
            <a:extLst>
              <a:ext uri="{FF2B5EF4-FFF2-40B4-BE49-F238E27FC236}">
                <a16:creationId xmlns:a16="http://schemas.microsoft.com/office/drawing/2014/main" id="{04D6D5C8-B386-42D9-A573-B1A45A7812EC}"/>
              </a:ext>
            </a:extLst>
          </p:cNvPr>
          <p:cNvSpPr txBox="1"/>
          <p:nvPr/>
        </p:nvSpPr>
        <p:spPr>
          <a:xfrm>
            <a:off x="4139108" y="74734"/>
            <a:ext cx="865783" cy="407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lgn="l">
              <a:defRPr sz="4600">
                <a:solidFill>
                  <a:srgbClr val="FFFFFF"/>
                </a:solidFill>
              </a:defRPr>
            </a:lvl1pPr>
          </a:lstStyle>
          <a:p>
            <a:r>
              <a:rPr lang="ja-JP" altLang="en-US" sz="2400"/>
              <a:t>配列</a:t>
            </a:r>
            <a:endParaRPr sz="2400"/>
          </a:p>
        </p:txBody>
      </p:sp>
      <p:sp>
        <p:nvSpPr>
          <p:cNvPr id="5" name="正方形/長方形 4">
            <a:extLst>
              <a:ext uri="{FF2B5EF4-FFF2-40B4-BE49-F238E27FC236}">
                <a16:creationId xmlns:a16="http://schemas.microsoft.com/office/drawing/2014/main" id="{8CA0D4C8-3958-109F-DEE3-04F4716CA839}"/>
              </a:ext>
            </a:extLst>
          </p:cNvPr>
          <p:cNvSpPr/>
          <p:nvPr/>
        </p:nvSpPr>
        <p:spPr>
          <a:xfrm>
            <a:off x="2868436" y="1296984"/>
            <a:ext cx="4034844" cy="6630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0" bIns="72000" numCol="1" spcCol="38100" rtlCol="0" anchor="ctr">
            <a:spAutoFit/>
          </a:bodyPr>
          <a:lstStyle/>
          <a:p>
            <a:pPr marL="135731" algn="l">
              <a:lnSpc>
                <a:spcPct val="150000"/>
              </a:lnSpc>
              <a:tabLst>
                <a:tab pos="13097" algn="l"/>
              </a:tabLst>
            </a:pPr>
            <a:r>
              <a:rPr lang="en" altLang="ja-JP" sz="2400" b="1">
                <a:solidFill>
                  <a:schemeClr val="tx1"/>
                </a:solidFill>
                <a:latin typeface="Courier New" panose="02070309020205020404" pitchFamily="49" charset="0"/>
              </a:rPr>
              <a:t>x_bc10, </a:t>
            </a:r>
            <a:r>
              <a:rPr lang="en" altLang="ja-JP" sz="2400" b="1" err="1">
                <a:solidFill>
                  <a:schemeClr val="tx1"/>
                </a:solidFill>
                <a:latin typeface="Courier New" panose="02070309020205020404" pitchFamily="49" charset="0"/>
              </a:rPr>
              <a:t>y_bc</a:t>
            </a:r>
            <a:endParaRPr lang="en" altLang="ja-JP" sz="2400" b="1">
              <a:solidFill>
                <a:schemeClr val="accent1"/>
              </a:solidFill>
              <a:latin typeface="Courier New" panose="02070309020205020404" pitchFamily="49" charset="0"/>
            </a:endParaRPr>
          </a:p>
        </p:txBody>
      </p:sp>
      <p:sp>
        <p:nvSpPr>
          <p:cNvPr id="6" name="正方形/長方形 5">
            <a:extLst>
              <a:ext uri="{FF2B5EF4-FFF2-40B4-BE49-F238E27FC236}">
                <a16:creationId xmlns:a16="http://schemas.microsoft.com/office/drawing/2014/main" id="{C8D2587D-96F6-DFA1-9577-16FCA224B267}"/>
              </a:ext>
            </a:extLst>
          </p:cNvPr>
          <p:cNvSpPr/>
          <p:nvPr/>
        </p:nvSpPr>
        <p:spPr>
          <a:xfrm>
            <a:off x="2990326" y="1428340"/>
            <a:ext cx="1188000" cy="468000"/>
          </a:xfrm>
          <a:prstGeom prst="rect">
            <a:avLst/>
          </a:prstGeom>
          <a:noFill/>
          <a:ln w="222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 name="正方形/長方形 6">
            <a:extLst>
              <a:ext uri="{FF2B5EF4-FFF2-40B4-BE49-F238E27FC236}">
                <a16:creationId xmlns:a16="http://schemas.microsoft.com/office/drawing/2014/main" id="{07036B1C-6194-7B2B-442E-F0D8BDDE2CD5}"/>
              </a:ext>
            </a:extLst>
          </p:cNvPr>
          <p:cNvSpPr/>
          <p:nvPr/>
        </p:nvSpPr>
        <p:spPr>
          <a:xfrm>
            <a:off x="4430681" y="1427876"/>
            <a:ext cx="910355" cy="465104"/>
          </a:xfrm>
          <a:prstGeom prst="rect">
            <a:avLst/>
          </a:prstGeom>
          <a:noFill/>
          <a:ln w="222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cxnSp>
        <p:nvCxnSpPr>
          <p:cNvPr id="9" name="直線コネクタ 8">
            <a:extLst>
              <a:ext uri="{FF2B5EF4-FFF2-40B4-BE49-F238E27FC236}">
                <a16:creationId xmlns:a16="http://schemas.microsoft.com/office/drawing/2014/main" id="{7255CDE6-1147-7AB3-FA98-9615408DD928}"/>
              </a:ext>
            </a:extLst>
          </p:cNvPr>
          <p:cNvCxnSpPr>
            <a:cxnSpLocks/>
          </p:cNvCxnSpPr>
          <p:nvPr/>
        </p:nvCxnSpPr>
        <p:spPr>
          <a:xfrm flipH="1">
            <a:off x="3153069" y="1900130"/>
            <a:ext cx="303363" cy="368808"/>
          </a:xfrm>
          <a:prstGeom prst="line">
            <a:avLst/>
          </a:prstGeom>
          <a:noFill/>
          <a:ln w="158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11" name="テキスト ボックス 10">
            <a:extLst>
              <a:ext uri="{FF2B5EF4-FFF2-40B4-BE49-F238E27FC236}">
                <a16:creationId xmlns:a16="http://schemas.microsoft.com/office/drawing/2014/main" id="{6D8827DC-3EFC-9553-671D-9272135CFF24}"/>
              </a:ext>
            </a:extLst>
          </p:cNvPr>
          <p:cNvSpPr txBox="1"/>
          <p:nvPr/>
        </p:nvSpPr>
        <p:spPr>
          <a:xfrm>
            <a:off x="709466" y="2264975"/>
            <a:ext cx="4395434" cy="410369"/>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2000" dirty="0"/>
              <a:t>x</a:t>
            </a:r>
            <a:r>
              <a:rPr lang="ja-JP" altLang="en-US" sz="2000"/>
              <a:t>の配列構造は</a:t>
            </a:r>
            <a:r>
              <a:rPr lang="en-US" altLang="ja-JP" sz="2000" u="sng" dirty="0"/>
              <a:t>2</a:t>
            </a:r>
            <a:r>
              <a:rPr lang="ja-JP" altLang="en-US" sz="2000" u="sng"/>
              <a:t>次元配列（行列の形</a:t>
            </a:r>
            <a:r>
              <a:rPr lang="en-US" altLang="ja-JP" sz="2000" u="sng" dirty="0"/>
              <a:t>)</a:t>
            </a:r>
          </a:p>
        </p:txBody>
      </p:sp>
      <p:sp>
        <p:nvSpPr>
          <p:cNvPr id="12" name="テキスト ボックス 11">
            <a:extLst>
              <a:ext uri="{FF2B5EF4-FFF2-40B4-BE49-F238E27FC236}">
                <a16:creationId xmlns:a16="http://schemas.microsoft.com/office/drawing/2014/main" id="{A0E638B4-BCA8-C8E2-5978-D463DB770051}"/>
              </a:ext>
            </a:extLst>
          </p:cNvPr>
          <p:cNvSpPr txBox="1"/>
          <p:nvPr/>
        </p:nvSpPr>
        <p:spPr>
          <a:xfrm>
            <a:off x="3642659" y="3230024"/>
            <a:ext cx="4909997" cy="410369"/>
          </a:xfrm>
          <a:prstGeom prst="rect">
            <a:avLst/>
          </a:prstGeom>
          <a:noFill/>
          <a:ln w="127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2000" dirty="0"/>
              <a:t>y</a:t>
            </a:r>
            <a:r>
              <a:rPr lang="ja-JP" altLang="en-US" sz="2000"/>
              <a:t>の配列構造は</a:t>
            </a:r>
            <a:r>
              <a:rPr lang="en-US" altLang="ja-JP" sz="2000" u="sng" dirty="0"/>
              <a:t>1</a:t>
            </a:r>
            <a:r>
              <a:rPr lang="ja-JP" altLang="en-US" sz="2000" u="sng"/>
              <a:t>次元配列（ベクトルの形</a:t>
            </a:r>
            <a:r>
              <a:rPr lang="en-US" altLang="ja-JP" sz="2000" u="sng" dirty="0"/>
              <a:t>)</a:t>
            </a:r>
          </a:p>
        </p:txBody>
      </p:sp>
      <p:cxnSp>
        <p:nvCxnSpPr>
          <p:cNvPr id="13" name="直線コネクタ 12">
            <a:extLst>
              <a:ext uri="{FF2B5EF4-FFF2-40B4-BE49-F238E27FC236}">
                <a16:creationId xmlns:a16="http://schemas.microsoft.com/office/drawing/2014/main" id="{5D5E499E-1CB4-B744-0AFE-D2749B170CBD}"/>
              </a:ext>
            </a:extLst>
          </p:cNvPr>
          <p:cNvCxnSpPr>
            <a:cxnSpLocks/>
          </p:cNvCxnSpPr>
          <p:nvPr/>
        </p:nvCxnSpPr>
        <p:spPr>
          <a:xfrm>
            <a:off x="5147152" y="1892980"/>
            <a:ext cx="375147" cy="1337044"/>
          </a:xfrm>
          <a:prstGeom prst="line">
            <a:avLst/>
          </a:prstGeom>
          <a:noFill/>
          <a:ln w="15875"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23" name="テキスト ボックス 22">
            <a:extLst>
              <a:ext uri="{FF2B5EF4-FFF2-40B4-BE49-F238E27FC236}">
                <a16:creationId xmlns:a16="http://schemas.microsoft.com/office/drawing/2014/main" id="{AD0898E1-7D34-5148-29E6-13A734B9ECAF}"/>
              </a:ext>
            </a:extLst>
          </p:cNvPr>
          <p:cNvSpPr txBox="1"/>
          <p:nvPr/>
        </p:nvSpPr>
        <p:spPr>
          <a:xfrm>
            <a:off x="6961796" y="74734"/>
            <a:ext cx="189795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線形回帰の復習</a:t>
            </a:r>
          </a:p>
        </p:txBody>
      </p:sp>
      <p:sp>
        <p:nvSpPr>
          <p:cNvPr id="24" name="スライド番号プレースホルダー 23">
            <a:extLst>
              <a:ext uri="{FF2B5EF4-FFF2-40B4-BE49-F238E27FC236}">
                <a16:creationId xmlns:a16="http://schemas.microsoft.com/office/drawing/2014/main" id="{AB83EEBC-D1B6-A676-E76F-2EF9063ED18A}"/>
              </a:ext>
            </a:extLst>
          </p:cNvPr>
          <p:cNvSpPr>
            <a:spLocks noGrp="1"/>
          </p:cNvSpPr>
          <p:nvPr>
            <p:ph type="sldNum" sz="quarter" idx="2"/>
          </p:nvPr>
        </p:nvSpPr>
        <p:spPr/>
        <p:txBody>
          <a:bodyPr/>
          <a:lstStyle/>
          <a:p>
            <a:fld id="{86CB4B4D-7CA3-9044-876B-883B54F8677D}" type="slidenum">
              <a:rPr lang="en-US" altLang="ja-JP" smtClean="0"/>
              <a:t>17</a:t>
            </a:fld>
            <a:endParaRPr lang="ja-JP" altLang="en-US"/>
          </a:p>
        </p:txBody>
      </p:sp>
      <p:sp>
        <p:nvSpPr>
          <p:cNvPr id="8" name="テキスト ボックス 7">
            <a:extLst>
              <a:ext uri="{FF2B5EF4-FFF2-40B4-BE49-F238E27FC236}">
                <a16:creationId xmlns:a16="http://schemas.microsoft.com/office/drawing/2014/main" id="{C0BE9A94-D8B8-8CD3-ACB3-4C541011647A}"/>
              </a:ext>
            </a:extLst>
          </p:cNvPr>
          <p:cNvSpPr txBox="1"/>
          <p:nvPr/>
        </p:nvSpPr>
        <p:spPr>
          <a:xfrm>
            <a:off x="550830" y="4085145"/>
            <a:ext cx="80375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2000" b="1"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配列を間違うとエラーになるので、作成したデータの配列を確認するように気を付ける</a:t>
            </a:r>
          </a:p>
        </p:txBody>
      </p:sp>
      <p:sp>
        <p:nvSpPr>
          <p:cNvPr id="2" name="テキスト ボックス 1">
            <a:extLst>
              <a:ext uri="{FF2B5EF4-FFF2-40B4-BE49-F238E27FC236}">
                <a16:creationId xmlns:a16="http://schemas.microsoft.com/office/drawing/2014/main" id="{147FEDD8-3400-15FB-7128-9D725AC16645}"/>
              </a:ext>
            </a:extLst>
          </p:cNvPr>
          <p:cNvSpPr txBox="1"/>
          <p:nvPr/>
        </p:nvSpPr>
        <p:spPr>
          <a:xfrm>
            <a:off x="1117403" y="2725699"/>
            <a:ext cx="1158437"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1800" b="1">
                <a:solidFill>
                  <a:schemeClr val="tx1"/>
                </a:solidFill>
                <a:latin typeface="Courier New" panose="02070309020205020404" pitchFamily="49" charset="0"/>
                <a:cs typeface="Courier New" panose="02070309020205020404" pitchFamily="49" charset="0"/>
              </a:rPr>
              <a:t>(569,10)</a:t>
            </a:r>
          </a:p>
        </p:txBody>
      </p:sp>
      <p:sp>
        <p:nvSpPr>
          <p:cNvPr id="4" name="テキスト ボックス 3">
            <a:extLst>
              <a:ext uri="{FF2B5EF4-FFF2-40B4-BE49-F238E27FC236}">
                <a16:creationId xmlns:a16="http://schemas.microsoft.com/office/drawing/2014/main" id="{83E78AD4-807C-8B62-246B-7C0051B0035C}"/>
              </a:ext>
            </a:extLst>
          </p:cNvPr>
          <p:cNvSpPr txBox="1"/>
          <p:nvPr/>
        </p:nvSpPr>
        <p:spPr>
          <a:xfrm>
            <a:off x="4027378" y="3614040"/>
            <a:ext cx="3951725"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1800" b="1">
                <a:solidFill>
                  <a:schemeClr val="tx1"/>
                </a:solidFill>
                <a:latin typeface="Courier New" panose="02070309020205020404" pitchFamily="49" charset="0"/>
                <a:cs typeface="Courier New" panose="02070309020205020404" pitchFamily="49" charset="0"/>
              </a:rPr>
              <a:t>(569,)</a:t>
            </a:r>
          </a:p>
        </p:txBody>
      </p:sp>
      <p:sp>
        <p:nvSpPr>
          <p:cNvPr id="3" name="右矢印 2">
            <a:extLst>
              <a:ext uri="{FF2B5EF4-FFF2-40B4-BE49-F238E27FC236}">
                <a16:creationId xmlns:a16="http://schemas.microsoft.com/office/drawing/2014/main" id="{AFDDE9A2-45E5-6E5F-F632-FC62BC29707F}"/>
              </a:ext>
            </a:extLst>
          </p:cNvPr>
          <p:cNvSpPr/>
          <p:nvPr/>
        </p:nvSpPr>
        <p:spPr>
          <a:xfrm>
            <a:off x="8135297" y="4651304"/>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24034496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198717" y="2012709"/>
            <a:ext cx="8514177" cy="1391901"/>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72000" rIns="0" bIns="72000" numCol="1" spcCol="38100" rtlCol="0" anchor="ctr">
            <a:spAutoFit/>
          </a:bodyPr>
          <a:lstStyle/>
          <a:p>
            <a:pPr marL="190500" indent="15478" algn="l">
              <a:lnSpc>
                <a:spcPct val="150000"/>
              </a:lnSpc>
              <a:defRPr sz="3600"/>
            </a:pPr>
            <a:r>
              <a:rPr lang="en" altLang="ja-JP" sz="1800" b="1">
                <a:solidFill>
                  <a:srgbClr val="C586C0"/>
                </a:solidFill>
                <a:latin typeface="Courier New" panose="02070309020205020404" pitchFamily="49" charset="0"/>
              </a:rPr>
              <a:t>from</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sklearn.model_selection</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a:solidFill>
                  <a:srgbClr val="C586C0"/>
                </a:solidFill>
                <a:latin typeface="Courier New" panose="02070309020205020404" pitchFamily="49" charset="0"/>
              </a:rPr>
              <a:t>import</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train_test_split</a:t>
            </a:r>
            <a:endParaRPr lang="en" altLang="ja-JP" sz="1800" b="1">
              <a:solidFill>
                <a:schemeClr val="tx1"/>
              </a:solidFill>
              <a:latin typeface="Courier New" panose="02070309020205020404" pitchFamily="49" charset="0"/>
              <a:cs typeface="Courier New" panose="02070309020205020404" pitchFamily="49" charset="0"/>
            </a:endParaRPr>
          </a:p>
          <a:p>
            <a:pPr marL="190500" indent="15478" algn="l">
              <a:lnSpc>
                <a:spcPct val="150000"/>
              </a:lnSpc>
              <a:defRPr sz="3600">
                <a:solidFill>
                  <a:schemeClr val="accent5">
                    <a:hueOff val="-82419"/>
                    <a:satOff val="-9513"/>
                    <a:lumOff val="-16343"/>
                  </a:schemeClr>
                </a:solidFill>
              </a:defRPr>
            </a:pPr>
            <a:r>
              <a:rPr lang="en" altLang="ja-JP" sz="1800" b="1" err="1">
                <a:solidFill>
                  <a:schemeClr val="tx1"/>
                </a:solidFill>
                <a:latin typeface="Courier New" panose="02070309020205020404" pitchFamily="49" charset="0"/>
                <a:cs typeface="Courier New" panose="02070309020205020404" pitchFamily="49" charset="0"/>
              </a:rPr>
              <a:t>x_train</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x_test</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y_train</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y_test</a:t>
            </a:r>
            <a:r>
              <a:rPr lang="en" altLang="ja-JP" sz="1800" b="1">
                <a:solidFill>
                  <a:schemeClr val="tx1"/>
                </a:solidFill>
                <a:latin typeface="Courier New" panose="02070309020205020404" pitchFamily="49" charset="0"/>
                <a:cs typeface="Courier New" panose="02070309020205020404" pitchFamily="49" charset="0"/>
              </a:rPr>
              <a:t> = </a:t>
            </a:r>
            <a:r>
              <a:rPr lang="en" altLang="ja-JP" sz="1800" b="1" err="1">
                <a:solidFill>
                  <a:schemeClr val="tx1"/>
                </a:solidFill>
                <a:latin typeface="Courier New" panose="02070309020205020404" pitchFamily="49" charset="0"/>
                <a:cs typeface="Courier New" panose="02070309020205020404" pitchFamily="49" charset="0"/>
              </a:rPr>
              <a:t>train_test_split</a:t>
            </a:r>
            <a:r>
              <a:rPr lang="en" altLang="ja-JP" sz="1800" b="1">
                <a:solidFill>
                  <a:schemeClr val="accent1">
                    <a:lumMod val="75000"/>
                  </a:schemeClr>
                </a:solidFill>
                <a:latin typeface="Courier New" panose="02070309020205020404" pitchFamily="49" charset="0"/>
                <a:cs typeface="Courier New" panose="02070309020205020404" pitchFamily="49" charset="0"/>
              </a:rPr>
              <a:t>(</a:t>
            </a:r>
          </a:p>
          <a:p>
            <a:pPr marL="190500" indent="15478" algn="l">
              <a:lnSpc>
                <a:spcPct val="150000"/>
              </a:lnSpc>
              <a:defRPr sz="3600">
                <a:solidFill>
                  <a:schemeClr val="accent5">
                    <a:hueOff val="-82419"/>
                    <a:satOff val="-9513"/>
                    <a:lumOff val="-16343"/>
                  </a:schemeClr>
                </a:solidFill>
              </a:defRPr>
            </a:pPr>
            <a:r>
              <a:rPr lang="en" altLang="ja-JP" sz="1800" b="1">
                <a:solidFill>
                  <a:schemeClr val="tx1"/>
                </a:solidFill>
                <a:latin typeface="Courier New" panose="02070309020205020404" pitchFamily="49" charset="0"/>
                <a:cs typeface="Courier New" panose="02070309020205020404" pitchFamily="49" charset="0"/>
              </a:rPr>
              <a:t>    x_bc10, </a:t>
            </a:r>
            <a:r>
              <a:rPr lang="en" altLang="ja-JP" sz="1800" b="1" err="1">
                <a:solidFill>
                  <a:schemeClr val="tx1"/>
                </a:solidFill>
                <a:latin typeface="Courier New" panose="02070309020205020404" pitchFamily="49" charset="0"/>
                <a:cs typeface="Courier New" panose="02070309020205020404" pitchFamily="49" charset="0"/>
              </a:rPr>
              <a:t>y_bc</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test_size</a:t>
            </a:r>
            <a:r>
              <a:rPr lang="en" altLang="ja-JP" sz="1800" b="1">
                <a:solidFill>
                  <a:schemeClr val="tx1"/>
                </a:solidFill>
                <a:latin typeface="Courier New" panose="02070309020205020404" pitchFamily="49" charset="0"/>
                <a:cs typeface="Courier New" panose="02070309020205020404" pitchFamily="49" charset="0"/>
              </a:rPr>
              <a:t> = </a:t>
            </a:r>
            <a:r>
              <a:rPr lang="en" altLang="ja-JP" sz="1800" b="1">
                <a:solidFill>
                  <a:srgbClr val="00B050"/>
                </a:solidFill>
                <a:latin typeface="Courier New" panose="02070309020205020404" pitchFamily="49" charset="0"/>
                <a:cs typeface="Courier New" panose="02070309020205020404" pitchFamily="49" charset="0"/>
              </a:rPr>
              <a:t>0.3</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random_state</a:t>
            </a:r>
            <a:r>
              <a:rPr lang="en" altLang="ja-JP" sz="1800" b="1">
                <a:solidFill>
                  <a:schemeClr val="tx1"/>
                </a:solidFill>
                <a:latin typeface="Courier New" panose="02070309020205020404" pitchFamily="49" charset="0"/>
                <a:cs typeface="Courier New" panose="02070309020205020404" pitchFamily="49" charset="0"/>
              </a:rPr>
              <a:t> = </a:t>
            </a:r>
            <a:r>
              <a:rPr lang="en" altLang="ja-JP" sz="1800" b="1">
                <a:solidFill>
                  <a:srgbClr val="00B050"/>
                </a:solidFill>
                <a:latin typeface="Courier New" panose="02070309020205020404" pitchFamily="49" charset="0"/>
                <a:cs typeface="Courier New" panose="02070309020205020404" pitchFamily="49" charset="0"/>
              </a:rPr>
              <a:t>0</a:t>
            </a:r>
            <a:r>
              <a:rPr lang="en" altLang="ja-JP" sz="1800" b="1">
                <a:solidFill>
                  <a:schemeClr val="accent1">
                    <a:lumMod val="75000"/>
                  </a:schemeClr>
                </a:solidFill>
                <a:latin typeface="Courier New" panose="02070309020205020404" pitchFamily="49" charset="0"/>
                <a:cs typeface="Courier New" panose="02070309020205020404" pitchFamily="49" charset="0"/>
              </a:rPr>
              <a:t>)</a:t>
            </a:r>
            <a:endParaRPr lang="en" altLang="ja-JP" sz="1800" b="1">
              <a:solidFill>
                <a:schemeClr val="accent1">
                  <a:lumMod val="75000"/>
                </a:schemeClr>
              </a:solidFill>
              <a:latin typeface="Courier New" panose="02070309020205020404" pitchFamily="49" charset="0"/>
            </a:endParaRPr>
          </a:p>
        </p:txBody>
      </p:sp>
      <p:sp>
        <p:nvSpPr>
          <p:cNvPr id="5" name="テキスト ボックス 4">
            <a:extLst>
              <a:ext uri="{FF2B5EF4-FFF2-40B4-BE49-F238E27FC236}">
                <a16:creationId xmlns:a16="http://schemas.microsoft.com/office/drawing/2014/main" id="{330F6B90-A725-1C38-12B6-9130A45422E5}"/>
              </a:ext>
            </a:extLst>
          </p:cNvPr>
          <p:cNvSpPr txBox="1"/>
          <p:nvPr/>
        </p:nvSpPr>
        <p:spPr>
          <a:xfrm>
            <a:off x="1198123" y="1662217"/>
            <a:ext cx="7093288"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r>
              <a:rPr lang="en-US" altLang="ja-JP" sz="1600">
                <a:solidFill>
                  <a:srgbClr val="002060"/>
                </a:solidFill>
              </a:rPr>
              <a:t>*</a:t>
            </a:r>
            <a:r>
              <a:rPr lang="ja-JP" altLang="en-US" sz="1600">
                <a:solidFill>
                  <a:srgbClr val="002060"/>
                </a:solidFill>
              </a:rPr>
              <a:t>今回は最初から学習データと検証データに分けてモデルの構築と評価を行う</a:t>
            </a:r>
          </a:p>
        </p:txBody>
      </p:sp>
      <p:sp>
        <p:nvSpPr>
          <p:cNvPr id="2" name="線形回帰で88歳の歯周病の歯の本数を予測する">
            <a:extLst>
              <a:ext uri="{FF2B5EF4-FFF2-40B4-BE49-F238E27FC236}">
                <a16:creationId xmlns:a16="http://schemas.microsoft.com/office/drawing/2014/main" id="{4DC3EE2D-B54E-B001-4B2C-0BB4D17DFDB6}"/>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CA7F0348-0754-71C2-1189-2351ED37A5BC}"/>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6" name="①学習モデルの選択(今回は線形回帰)…">
            <a:extLst>
              <a:ext uri="{FF2B5EF4-FFF2-40B4-BE49-F238E27FC236}">
                <a16:creationId xmlns:a16="http://schemas.microsoft.com/office/drawing/2014/main" id="{E3E98D58-0F7D-F58C-DE37-D4C2608C8771}"/>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：データの用意</a:t>
            </a:r>
          </a:p>
        </p:txBody>
      </p:sp>
      <p:sp>
        <p:nvSpPr>
          <p:cNvPr id="9" name="テキスト ボックス 8">
            <a:extLst>
              <a:ext uri="{FF2B5EF4-FFF2-40B4-BE49-F238E27FC236}">
                <a16:creationId xmlns:a16="http://schemas.microsoft.com/office/drawing/2014/main" id="{10BBBB8E-2067-9A8C-D78D-012C6FB3D9B5}"/>
              </a:ext>
            </a:extLst>
          </p:cNvPr>
          <p:cNvSpPr txBox="1"/>
          <p:nvPr/>
        </p:nvSpPr>
        <p:spPr>
          <a:xfrm>
            <a:off x="662587" y="3633696"/>
            <a:ext cx="7686175" cy="104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lnSpc>
                <a:spcPct val="150000"/>
              </a:lnSpc>
              <a:spcBef>
                <a:spcPts val="1200"/>
              </a:spcBef>
              <a:buFont typeface="Wingdings" pitchFamily="2" charset="2"/>
              <a:buChar char="l"/>
            </a:pP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train</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データ</a:t>
            </a: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70%</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と</a:t>
            </a: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test</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データ</a:t>
            </a: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30%</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にデータを分割</a:t>
            </a:r>
            <a:endPar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endParaRPr>
          </a:p>
          <a:p>
            <a:pPr marL="285750" indent="-285750" algn="l">
              <a:lnSpc>
                <a:spcPct val="150000"/>
              </a:lnSpc>
              <a:spcBef>
                <a:spcPts val="1200"/>
              </a:spcBef>
              <a:buFont typeface="Wingdings" pitchFamily="2" charset="2"/>
              <a:buChar char="l"/>
            </a:pP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分割時の乱数シード値を</a:t>
            </a:r>
            <a:r>
              <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 0 </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に指定</a:t>
            </a:r>
            <a:endPar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endParaRPr>
          </a:p>
        </p:txBody>
      </p:sp>
      <p:sp>
        <p:nvSpPr>
          <p:cNvPr id="8" name="スライド番号プレースホルダー 7">
            <a:extLst>
              <a:ext uri="{FF2B5EF4-FFF2-40B4-BE49-F238E27FC236}">
                <a16:creationId xmlns:a16="http://schemas.microsoft.com/office/drawing/2014/main" id="{B727BAEF-68D4-B29E-C368-75374765CA2D}"/>
              </a:ext>
            </a:extLst>
          </p:cNvPr>
          <p:cNvSpPr>
            <a:spLocks noGrp="1"/>
          </p:cNvSpPr>
          <p:nvPr>
            <p:ph type="sldNum" sz="quarter" idx="2"/>
          </p:nvPr>
        </p:nvSpPr>
        <p:spPr/>
        <p:txBody>
          <a:bodyPr/>
          <a:lstStyle/>
          <a:p>
            <a:fld id="{86CB4B4D-7CA3-9044-876B-883B54F8677D}" type="slidenum">
              <a:rPr lang="en-US" altLang="ja-JP" smtClean="0"/>
              <a:t>18</a:t>
            </a:fld>
            <a:endParaRPr lang="ja-JP" altLang="en-US"/>
          </a:p>
        </p:txBody>
      </p:sp>
      <p:sp>
        <p:nvSpPr>
          <p:cNvPr id="10" name="テキスト ボックス 9">
            <a:extLst>
              <a:ext uri="{FF2B5EF4-FFF2-40B4-BE49-F238E27FC236}">
                <a16:creationId xmlns:a16="http://schemas.microsoft.com/office/drawing/2014/main" id="{E5F47FA5-5F6D-806A-C9C7-502920F0C01F}"/>
              </a:ext>
            </a:extLst>
          </p:cNvPr>
          <p:cNvSpPr txBox="1"/>
          <p:nvPr/>
        </p:nvSpPr>
        <p:spPr>
          <a:xfrm>
            <a:off x="303708" y="1244582"/>
            <a:ext cx="6164825"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11-10 </a:t>
            </a:r>
            <a:r>
              <a:rPr lang="ja-JP" altLang="en-US" sz="1800" b="1">
                <a:solidFill>
                  <a:srgbClr val="0070C0"/>
                </a:solidFill>
                <a:latin typeface="Meiryo" panose="020B0604030504040204" pitchFamily="34" charset="-128"/>
                <a:ea typeface="Meiryo" panose="020B0604030504040204" pitchFamily="34" charset="-128"/>
              </a:rPr>
              <a:t>学習データと検証データに分割</a:t>
            </a:r>
            <a:endParaRPr lang="en-US" altLang="ja-JP" sz="1800" b="1">
              <a:solidFill>
                <a:srgbClr val="0070C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6993408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学習用データを用いて学習させる"/>
          <p:cNvSpPr txBox="1"/>
          <p:nvPr/>
        </p:nvSpPr>
        <p:spPr>
          <a:xfrm>
            <a:off x="271582" y="726077"/>
            <a:ext cx="4307269"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1800" b="1">
                <a:solidFill>
                  <a:srgbClr val="002060"/>
                </a:solidFill>
                <a:latin typeface="Meiryo" panose="020B0604030504040204" pitchFamily="34" charset="-128"/>
                <a:ea typeface="Meiryo" panose="020B0604030504040204" pitchFamily="34" charset="-128"/>
                <a:cs typeface="Courier New" panose="02070309020205020404" pitchFamily="49" charset="0"/>
              </a:rPr>
              <a:t>11-11 </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分割されたデータを調べる</a:t>
            </a:r>
            <a:endParaRPr sz="1800" b="1">
              <a:solidFill>
                <a:srgbClr val="002060"/>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11"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3" name="4 ) ロジスティック回帰(もう少し詳しく)">
            <a:extLst>
              <a:ext uri="{FF2B5EF4-FFF2-40B4-BE49-F238E27FC236}">
                <a16:creationId xmlns:a16="http://schemas.microsoft.com/office/drawing/2014/main" id="{08F5572E-E00F-41E5-A1AC-0E7A3F60831D}"/>
              </a:ext>
            </a:extLst>
          </p:cNvPr>
          <p:cNvSpPr txBox="1"/>
          <p:nvPr/>
        </p:nvSpPr>
        <p:spPr>
          <a:xfrm>
            <a:off x="96057" y="56315"/>
            <a:ext cx="6654926" cy="40780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lvl1pPr>
              <a:defRPr sz="4700">
                <a:solidFill>
                  <a:srgbClr val="FFFFFF"/>
                </a:solidFill>
              </a:defRPr>
            </a:lvl1pPr>
          </a:lstStyle>
          <a:p>
            <a:pPr algn="l"/>
            <a:r>
              <a:rPr lang="ja-JP" altLang="en-US" sz="2400"/>
              <a:t>全データを学習用と検証用に分割して学習</a:t>
            </a:r>
            <a:endParaRPr sz="2400"/>
          </a:p>
        </p:txBody>
      </p:sp>
      <p:sp>
        <p:nvSpPr>
          <p:cNvPr id="4" name="正方形/長方形 3">
            <a:extLst>
              <a:ext uri="{FF2B5EF4-FFF2-40B4-BE49-F238E27FC236}">
                <a16:creationId xmlns:a16="http://schemas.microsoft.com/office/drawing/2014/main" id="{C26A43EF-BC4E-EF72-FCCA-E18F2AFD413E}"/>
              </a:ext>
            </a:extLst>
          </p:cNvPr>
          <p:cNvSpPr/>
          <p:nvPr/>
        </p:nvSpPr>
        <p:spPr>
          <a:xfrm>
            <a:off x="324239" y="1086623"/>
            <a:ext cx="5825907" cy="178468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8500" tIns="40500" rIns="0" bIns="81000" numCol="1" spcCol="38100" rtlCol="0" anchor="ctr">
            <a:spAutoFit/>
          </a:bodyPr>
          <a:lstStyle/>
          <a:p>
            <a:pPr algn="l">
              <a:lnSpc>
                <a:spcPct val="150000"/>
              </a:lnSpc>
            </a:pPr>
            <a:r>
              <a:rPr lang="en" altLang="ja-JP" sz="1800" b="1">
                <a:solidFill>
                  <a:schemeClr val="accent4">
                    <a:lumMod val="75000"/>
                  </a:schemeClr>
                </a:solidFill>
                <a:latin typeface="Courier New" panose="02070309020205020404" pitchFamily="49" charset="0"/>
              </a:rPr>
              <a:t>print</a:t>
            </a:r>
            <a:r>
              <a:rPr lang="en-US" altLang="ja-JP" sz="1800" b="1">
                <a:solidFill>
                  <a:srgbClr val="0070C0"/>
                </a:solidFill>
                <a:latin typeface="Courier New" panose="02070309020205020404" pitchFamily="49" charset="0"/>
              </a:rPr>
              <a:t>(</a:t>
            </a:r>
            <a:r>
              <a:rPr lang="en-US" altLang="ja-JP" sz="1800" b="1" err="1">
                <a:solidFill>
                  <a:schemeClr val="tx1"/>
                </a:solidFill>
                <a:latin typeface="Courier New" panose="02070309020205020404" pitchFamily="49" charset="0"/>
              </a:rPr>
              <a:t>x_train.shape</a:t>
            </a:r>
            <a:r>
              <a:rPr lang="en-US" altLang="ja-JP" sz="1800" b="1">
                <a:solidFill>
                  <a:srgbClr val="0070C0"/>
                </a:solidFill>
                <a:latin typeface="Courier New" panose="02070309020205020404" pitchFamily="49" charset="0"/>
              </a:rPr>
              <a:t>)</a:t>
            </a:r>
          </a:p>
          <a:p>
            <a:pPr algn="l">
              <a:lnSpc>
                <a:spcPct val="150000"/>
              </a:lnSpc>
            </a:pPr>
            <a:r>
              <a:rPr lang="en" altLang="ja-JP" sz="1800" b="1">
                <a:solidFill>
                  <a:schemeClr val="accent4">
                    <a:lumMod val="75000"/>
                  </a:schemeClr>
                </a:solidFill>
                <a:latin typeface="Courier New" panose="02070309020205020404" pitchFamily="49" charset="0"/>
              </a:rPr>
              <a:t>print</a:t>
            </a:r>
            <a:r>
              <a:rPr lang="en-US" altLang="ja-JP" sz="1800" b="1">
                <a:solidFill>
                  <a:srgbClr val="0070C0"/>
                </a:solidFill>
                <a:latin typeface="Courier New" panose="02070309020205020404" pitchFamily="49" charset="0"/>
                <a:ea typeface="+mn-ea"/>
                <a:cs typeface="Courier New" panose="02070309020205020404" pitchFamily="49" charset="0"/>
                <a:sym typeface="ヒラギノ角ゴ ProN W3"/>
              </a:rPr>
              <a:t>(</a:t>
            </a:r>
            <a:r>
              <a:rPr lang="en-US" altLang="ja-JP" sz="1800" b="1" err="1">
                <a:solidFill>
                  <a:schemeClr val="tx1"/>
                </a:solidFill>
                <a:latin typeface="Courier New" panose="02070309020205020404" pitchFamily="49" charset="0"/>
                <a:ea typeface="+mn-ea"/>
                <a:cs typeface="Courier New" panose="02070309020205020404" pitchFamily="49" charset="0"/>
                <a:sym typeface="ヒラギノ角ゴ ProN W3"/>
              </a:rPr>
              <a:t>x_test.shape</a:t>
            </a:r>
            <a:r>
              <a:rPr lang="en-US" altLang="ja-JP" sz="1800" b="1">
                <a:solidFill>
                  <a:srgbClr val="0070C0"/>
                </a:solidFill>
                <a:latin typeface="Courier New" panose="02070309020205020404" pitchFamily="49" charset="0"/>
                <a:ea typeface="+mn-ea"/>
                <a:cs typeface="Courier New" panose="02070309020205020404" pitchFamily="49" charset="0"/>
                <a:sym typeface="ヒラギノ角ゴ ProN W3"/>
              </a:rPr>
              <a:t>)</a:t>
            </a:r>
          </a:p>
          <a:p>
            <a:pPr algn="l">
              <a:lnSpc>
                <a:spcPct val="150000"/>
              </a:lnSpc>
            </a:pPr>
            <a:r>
              <a:rPr lang="en" altLang="ja-JP" sz="1800" b="1">
                <a:solidFill>
                  <a:schemeClr val="accent4">
                    <a:lumMod val="75000"/>
                  </a:schemeClr>
                </a:solidFill>
                <a:latin typeface="Courier New" panose="02070309020205020404" pitchFamily="49" charset="0"/>
              </a:rPr>
              <a:t>print</a:t>
            </a:r>
            <a:r>
              <a:rPr lang="en-US" altLang="ja-JP" sz="1800" b="1">
                <a:solidFill>
                  <a:srgbClr val="0070C0"/>
                </a:solidFill>
                <a:latin typeface="Courier New" panose="02070309020205020404" pitchFamily="49" charset="0"/>
                <a:ea typeface="+mn-ea"/>
                <a:cs typeface="Courier New" panose="02070309020205020404" pitchFamily="49" charset="0"/>
                <a:sym typeface="ヒラギノ角ゴ ProN W3"/>
              </a:rPr>
              <a:t>(</a:t>
            </a:r>
            <a:r>
              <a:rPr lang="en-US" altLang="ja-JP" sz="1800" b="1" err="1">
                <a:solidFill>
                  <a:schemeClr val="tx1"/>
                </a:solidFill>
                <a:latin typeface="Courier New" panose="02070309020205020404" pitchFamily="49" charset="0"/>
                <a:ea typeface="+mn-ea"/>
                <a:cs typeface="Courier New" panose="02070309020205020404" pitchFamily="49" charset="0"/>
                <a:sym typeface="ヒラギノ角ゴ ProN W3"/>
              </a:rPr>
              <a:t>y_train.shape</a:t>
            </a:r>
            <a:r>
              <a:rPr lang="en-US" altLang="ja-JP" sz="1800" b="1">
                <a:solidFill>
                  <a:srgbClr val="0070C0"/>
                </a:solidFill>
                <a:latin typeface="Courier New" panose="02070309020205020404" pitchFamily="49" charset="0"/>
                <a:ea typeface="+mn-ea"/>
                <a:cs typeface="Courier New" panose="02070309020205020404" pitchFamily="49" charset="0"/>
                <a:sym typeface="ヒラギノ角ゴ ProN W3"/>
              </a:rPr>
              <a:t>)</a:t>
            </a:r>
          </a:p>
          <a:p>
            <a:pPr algn="l">
              <a:lnSpc>
                <a:spcPct val="150000"/>
              </a:lnSpc>
            </a:pPr>
            <a:r>
              <a:rPr lang="en" altLang="ja-JP" sz="1800" b="1">
                <a:solidFill>
                  <a:schemeClr val="accent4">
                    <a:lumMod val="75000"/>
                  </a:schemeClr>
                </a:solidFill>
                <a:latin typeface="Courier New" panose="02070309020205020404" pitchFamily="49" charset="0"/>
              </a:rPr>
              <a:t>print</a:t>
            </a:r>
            <a:r>
              <a:rPr lang="en-US" altLang="ja-JP" sz="1800" b="1">
                <a:solidFill>
                  <a:srgbClr val="0070C0"/>
                </a:solidFill>
                <a:latin typeface="Courier New" panose="02070309020205020404" pitchFamily="49" charset="0"/>
                <a:ea typeface="+mn-ea"/>
                <a:cs typeface="Courier New" panose="02070309020205020404" pitchFamily="49" charset="0"/>
                <a:sym typeface="ヒラギノ角ゴ ProN W3"/>
              </a:rPr>
              <a:t>(</a:t>
            </a:r>
            <a:r>
              <a:rPr lang="en-US" altLang="ja-JP" sz="1800" b="1" err="1">
                <a:solidFill>
                  <a:schemeClr val="tx1"/>
                </a:solidFill>
                <a:latin typeface="Courier New" panose="02070309020205020404" pitchFamily="49" charset="0"/>
                <a:ea typeface="+mn-ea"/>
                <a:cs typeface="Courier New" panose="02070309020205020404" pitchFamily="49" charset="0"/>
                <a:sym typeface="ヒラギノ角ゴ ProN W3"/>
              </a:rPr>
              <a:t>y_test.shape</a:t>
            </a:r>
            <a:r>
              <a:rPr lang="en-US" altLang="ja-JP" sz="1800" b="1">
                <a:solidFill>
                  <a:srgbClr val="0070C0"/>
                </a:solidFill>
                <a:latin typeface="Courier New" panose="02070309020205020404" pitchFamily="49" charset="0"/>
                <a:ea typeface="+mn-ea"/>
                <a:cs typeface="Courier New" panose="02070309020205020404" pitchFamily="49" charset="0"/>
                <a:sym typeface="ヒラギノ角ゴ ProN W3"/>
              </a:rPr>
              <a:t>)</a:t>
            </a:r>
            <a:endParaRPr lang="ja-JP" altLang="en-US" sz="1800" b="1">
              <a:solidFill>
                <a:srgbClr val="0070C0"/>
              </a:solidFill>
              <a:latin typeface="Courier New" panose="02070309020205020404" pitchFamily="49" charset="0"/>
              <a:ea typeface="+mn-ea"/>
              <a:cs typeface="Courier New" panose="02070309020205020404" pitchFamily="49" charset="0"/>
              <a:sym typeface="ヒラギノ角ゴ ProN W3"/>
            </a:endParaRPr>
          </a:p>
        </p:txBody>
      </p:sp>
      <p:sp>
        <p:nvSpPr>
          <p:cNvPr id="5" name="スライド番号プレースホルダー 4">
            <a:extLst>
              <a:ext uri="{FF2B5EF4-FFF2-40B4-BE49-F238E27FC236}">
                <a16:creationId xmlns:a16="http://schemas.microsoft.com/office/drawing/2014/main" id="{26C765BC-D2F3-5CC4-DB3D-D96C082BDC58}"/>
              </a:ext>
            </a:extLst>
          </p:cNvPr>
          <p:cNvSpPr>
            <a:spLocks noGrp="1"/>
          </p:cNvSpPr>
          <p:nvPr>
            <p:ph type="sldNum" sz="quarter" idx="2"/>
          </p:nvPr>
        </p:nvSpPr>
        <p:spPr/>
        <p:txBody>
          <a:bodyPr/>
          <a:lstStyle/>
          <a:p>
            <a:fld id="{86CB4B4D-7CA3-9044-876B-883B54F8677D}" type="slidenum">
              <a:rPr lang="en-US" altLang="ja-JP" smtClean="0"/>
              <a:t>19</a:t>
            </a:fld>
            <a:endParaRPr lang="ja-JP" altLang="en-US"/>
          </a:p>
        </p:txBody>
      </p:sp>
      <p:sp>
        <p:nvSpPr>
          <p:cNvPr id="7" name="四角形">
            <a:extLst>
              <a:ext uri="{FF2B5EF4-FFF2-40B4-BE49-F238E27FC236}">
                <a16:creationId xmlns:a16="http://schemas.microsoft.com/office/drawing/2014/main" id="{98FFA232-3544-96A1-AF80-C2DE2B0AAAD6}"/>
              </a:ext>
            </a:extLst>
          </p:cNvPr>
          <p:cNvSpPr/>
          <p:nvPr/>
        </p:nvSpPr>
        <p:spPr>
          <a:xfrm>
            <a:off x="3657475" y="3321837"/>
            <a:ext cx="1104281" cy="735040"/>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四角形">
            <a:extLst>
              <a:ext uri="{FF2B5EF4-FFF2-40B4-BE49-F238E27FC236}">
                <a16:creationId xmlns:a16="http://schemas.microsoft.com/office/drawing/2014/main" id="{85FF6A8F-7E1E-B13B-D1B5-426B7FDECCC1}"/>
              </a:ext>
            </a:extLst>
          </p:cNvPr>
          <p:cNvSpPr/>
          <p:nvPr/>
        </p:nvSpPr>
        <p:spPr>
          <a:xfrm>
            <a:off x="5054986" y="3321837"/>
            <a:ext cx="529275" cy="773042"/>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9" name="x(特徴量データ)">
            <a:extLst>
              <a:ext uri="{FF2B5EF4-FFF2-40B4-BE49-F238E27FC236}">
                <a16:creationId xmlns:a16="http://schemas.microsoft.com/office/drawing/2014/main" id="{0D6C9C82-E873-AB9B-2F1D-C41544E23969}"/>
              </a:ext>
            </a:extLst>
          </p:cNvPr>
          <p:cNvSpPr txBox="1"/>
          <p:nvPr/>
        </p:nvSpPr>
        <p:spPr>
          <a:xfrm>
            <a:off x="3657475" y="2995133"/>
            <a:ext cx="1370568" cy="253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400"/>
              <a:t>x(</a:t>
            </a:r>
            <a:r>
              <a:rPr sz="1400" err="1"/>
              <a:t>特徴量データ</a:t>
            </a:r>
            <a:r>
              <a:rPr sz="1400"/>
              <a:t>)</a:t>
            </a:r>
          </a:p>
        </p:txBody>
      </p:sp>
      <p:sp>
        <p:nvSpPr>
          <p:cNvPr id="10" name="y(正解データ)">
            <a:extLst>
              <a:ext uri="{FF2B5EF4-FFF2-40B4-BE49-F238E27FC236}">
                <a16:creationId xmlns:a16="http://schemas.microsoft.com/office/drawing/2014/main" id="{055D6EB7-33F3-EFE8-6787-8A008CDD98BC}"/>
              </a:ext>
            </a:extLst>
          </p:cNvPr>
          <p:cNvSpPr txBox="1"/>
          <p:nvPr/>
        </p:nvSpPr>
        <p:spPr>
          <a:xfrm>
            <a:off x="5054986" y="2981109"/>
            <a:ext cx="1192634" cy="253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400"/>
              <a:t>y(</a:t>
            </a:r>
            <a:r>
              <a:rPr sz="1400" err="1"/>
              <a:t>正解データ</a:t>
            </a:r>
            <a:r>
              <a:rPr sz="1400"/>
              <a:t>)</a:t>
            </a:r>
          </a:p>
        </p:txBody>
      </p:sp>
      <p:sp>
        <p:nvSpPr>
          <p:cNvPr id="11" name="四角形">
            <a:extLst>
              <a:ext uri="{FF2B5EF4-FFF2-40B4-BE49-F238E27FC236}">
                <a16:creationId xmlns:a16="http://schemas.microsoft.com/office/drawing/2014/main" id="{ADB63D1C-0CB3-7C74-3974-3F924CE5851D}"/>
              </a:ext>
            </a:extLst>
          </p:cNvPr>
          <p:cNvSpPr/>
          <p:nvPr/>
        </p:nvSpPr>
        <p:spPr>
          <a:xfrm>
            <a:off x="3657475" y="4256623"/>
            <a:ext cx="1064611" cy="435613"/>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2" name="四角形">
            <a:extLst>
              <a:ext uri="{FF2B5EF4-FFF2-40B4-BE49-F238E27FC236}">
                <a16:creationId xmlns:a16="http://schemas.microsoft.com/office/drawing/2014/main" id="{536516C9-5A47-DC3E-C23E-CAC5DA4B30EE}"/>
              </a:ext>
            </a:extLst>
          </p:cNvPr>
          <p:cNvSpPr/>
          <p:nvPr/>
        </p:nvSpPr>
        <p:spPr>
          <a:xfrm>
            <a:off x="5054986" y="4240209"/>
            <a:ext cx="529275" cy="435614"/>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3" name="x_train">
            <a:extLst>
              <a:ext uri="{FF2B5EF4-FFF2-40B4-BE49-F238E27FC236}">
                <a16:creationId xmlns:a16="http://schemas.microsoft.com/office/drawing/2014/main" id="{4CCA99FD-41BF-FCB7-E325-2FBFA77764C7}"/>
              </a:ext>
            </a:extLst>
          </p:cNvPr>
          <p:cNvSpPr txBox="1"/>
          <p:nvPr/>
        </p:nvSpPr>
        <p:spPr>
          <a:xfrm>
            <a:off x="3817680" y="3547010"/>
            <a:ext cx="783869"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x_train</a:t>
            </a:r>
            <a:endParaRPr sz="1600"/>
          </a:p>
        </p:txBody>
      </p:sp>
      <p:sp>
        <p:nvSpPr>
          <p:cNvPr id="14" name="y_train">
            <a:extLst>
              <a:ext uri="{FF2B5EF4-FFF2-40B4-BE49-F238E27FC236}">
                <a16:creationId xmlns:a16="http://schemas.microsoft.com/office/drawing/2014/main" id="{AA081F47-095D-D91B-557A-190523638014}"/>
              </a:ext>
            </a:extLst>
          </p:cNvPr>
          <p:cNvSpPr txBox="1"/>
          <p:nvPr/>
        </p:nvSpPr>
        <p:spPr>
          <a:xfrm>
            <a:off x="5108684" y="3533238"/>
            <a:ext cx="78547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y_train</a:t>
            </a:r>
            <a:endParaRPr sz="1600"/>
          </a:p>
        </p:txBody>
      </p:sp>
      <p:sp>
        <p:nvSpPr>
          <p:cNvPr id="15" name="y_test">
            <a:extLst>
              <a:ext uri="{FF2B5EF4-FFF2-40B4-BE49-F238E27FC236}">
                <a16:creationId xmlns:a16="http://schemas.microsoft.com/office/drawing/2014/main" id="{B866ED46-5A12-9576-D557-01A1816279DC}"/>
              </a:ext>
            </a:extLst>
          </p:cNvPr>
          <p:cNvSpPr txBox="1"/>
          <p:nvPr/>
        </p:nvSpPr>
        <p:spPr>
          <a:xfrm>
            <a:off x="5115380" y="4315669"/>
            <a:ext cx="703719"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y_test</a:t>
            </a:r>
            <a:endParaRPr sz="1600"/>
          </a:p>
        </p:txBody>
      </p:sp>
      <p:sp>
        <p:nvSpPr>
          <p:cNvPr id="16" name="x_test">
            <a:extLst>
              <a:ext uri="{FF2B5EF4-FFF2-40B4-BE49-F238E27FC236}">
                <a16:creationId xmlns:a16="http://schemas.microsoft.com/office/drawing/2014/main" id="{E3EBE5FD-5B5C-EADA-F5A0-900E197354F5}"/>
              </a:ext>
            </a:extLst>
          </p:cNvPr>
          <p:cNvSpPr txBox="1"/>
          <p:nvPr/>
        </p:nvSpPr>
        <p:spPr>
          <a:xfrm>
            <a:off x="3817163" y="4332082"/>
            <a:ext cx="702116"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x_test</a:t>
            </a:r>
            <a:endParaRPr sz="1600"/>
          </a:p>
        </p:txBody>
      </p:sp>
      <p:sp>
        <p:nvSpPr>
          <p:cNvPr id="17" name="右矢印 16">
            <a:extLst>
              <a:ext uri="{FF2B5EF4-FFF2-40B4-BE49-F238E27FC236}">
                <a16:creationId xmlns:a16="http://schemas.microsoft.com/office/drawing/2014/main" id="{699DF84A-076F-446A-BBD7-710E194D70F0}"/>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9" name="テキスト ボックス 18">
            <a:extLst>
              <a:ext uri="{FF2B5EF4-FFF2-40B4-BE49-F238E27FC236}">
                <a16:creationId xmlns:a16="http://schemas.microsoft.com/office/drawing/2014/main" id="{FEF7E283-964E-56F2-5771-2DCB93D9EAFA}"/>
              </a:ext>
            </a:extLst>
          </p:cNvPr>
          <p:cNvSpPr txBox="1"/>
          <p:nvPr/>
        </p:nvSpPr>
        <p:spPr>
          <a:xfrm>
            <a:off x="799273" y="2916378"/>
            <a:ext cx="1487587"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(398, 10)</a:t>
            </a:r>
          </a:p>
          <a:p>
            <a:pPr marL="0" marR="0" indent="0" algn="l" defTabSz="825500" rtl="0" fontAlgn="auto" latinLnBrk="0" hangingPunct="0">
              <a:lnSpc>
                <a:spcPct val="100000"/>
              </a:lnSpc>
              <a:spcBef>
                <a:spcPts val="0"/>
              </a:spcBef>
              <a:spcAft>
                <a:spcPts val="0"/>
              </a:spcAft>
              <a:buClrTx/>
              <a:buSzTx/>
              <a:buFontTx/>
              <a:buNone/>
              <a:tabLst/>
            </a:pPr>
            <a:r>
              <a:rPr lang="en-US" altLang="ja-JP" sz="2000" b="1">
                <a:latin typeface="Courier New" panose="02070309020205020404" pitchFamily="49" charset="0"/>
                <a:cs typeface="Courier New" panose="02070309020205020404" pitchFamily="49" charset="0"/>
              </a:rPr>
              <a:t>(171, 10)</a:t>
            </a:r>
          </a:p>
          <a:p>
            <a:pPr marL="0" marR="0" indent="0" algn="l"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(398,)</a:t>
            </a:r>
          </a:p>
          <a:p>
            <a:pPr marL="0" marR="0" indent="0" algn="l" defTabSz="825500" rtl="0" fontAlgn="auto" latinLnBrk="0" hangingPunct="0">
              <a:lnSpc>
                <a:spcPct val="100000"/>
              </a:lnSpc>
              <a:spcBef>
                <a:spcPts val="0"/>
              </a:spcBef>
              <a:spcAft>
                <a:spcPts val="0"/>
              </a:spcAft>
              <a:buClrTx/>
              <a:buSzTx/>
              <a:buFontTx/>
              <a:buNone/>
              <a:tabLst/>
            </a:pPr>
            <a:r>
              <a:rPr lang="en-US" altLang="ja-JP" sz="2000" b="1">
                <a:latin typeface="Courier New" panose="02070309020205020404" pitchFamily="49" charset="0"/>
                <a:cs typeface="Courier New" panose="02070309020205020404" pitchFamily="49" charset="0"/>
              </a:rPr>
              <a:t>(171,)</a:t>
            </a:r>
            <a:endPar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
        <p:nvSpPr>
          <p:cNvPr id="20" name="下矢印 19">
            <a:extLst>
              <a:ext uri="{FF2B5EF4-FFF2-40B4-BE49-F238E27FC236}">
                <a16:creationId xmlns:a16="http://schemas.microsoft.com/office/drawing/2014/main" id="{FB705ADE-39C8-8732-21EA-F8D61D2B9803}"/>
              </a:ext>
            </a:extLst>
          </p:cNvPr>
          <p:cNvSpPr/>
          <p:nvPr/>
        </p:nvSpPr>
        <p:spPr>
          <a:xfrm rot="16200000" flipH="1">
            <a:off x="412855" y="2998337"/>
            <a:ext cx="348101" cy="341692"/>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21" name="テキスト ボックス 20">
            <a:extLst>
              <a:ext uri="{FF2B5EF4-FFF2-40B4-BE49-F238E27FC236}">
                <a16:creationId xmlns:a16="http://schemas.microsoft.com/office/drawing/2014/main" id="{1F1CF2F3-70C9-7951-2DD5-2D1565E74491}"/>
              </a:ext>
            </a:extLst>
          </p:cNvPr>
          <p:cNvSpPr txBox="1"/>
          <p:nvPr/>
        </p:nvSpPr>
        <p:spPr>
          <a:xfrm>
            <a:off x="2670072" y="3551835"/>
            <a:ext cx="9073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chemeClr val="accent5">
                    <a:lumMod val="75000"/>
                  </a:schemeClr>
                </a:solidFill>
                <a:effectLst/>
                <a:uFillTx/>
                <a:latin typeface="ヒラギノ角ゴ ProN W6"/>
                <a:ea typeface="ヒラギノ角ゴ ProN W6"/>
                <a:cs typeface="ヒラギノ角ゴ ProN W6"/>
                <a:sym typeface="ヒラギノ角ゴ ProN W6"/>
              </a:rPr>
              <a:t>398</a:t>
            </a:r>
            <a:r>
              <a:rPr lang="ja-JP" altLang="en-US" sz="2000">
                <a:solidFill>
                  <a:schemeClr val="accent5">
                    <a:lumMod val="75000"/>
                  </a:schemeClr>
                </a:solidFill>
              </a:rPr>
              <a:t>行</a:t>
            </a:r>
            <a:endParaRPr kumimoji="0" lang="ja-JP" altLang="en-US" sz="2000" b="0" i="0" u="none" strike="noStrike" cap="none" spc="0" normalizeH="0" baseline="0">
              <a:ln>
                <a:noFill/>
              </a:ln>
              <a:solidFill>
                <a:schemeClr val="accent5">
                  <a:lumMod val="75000"/>
                </a:schemeClr>
              </a:solidFill>
              <a:effectLst/>
              <a:uFillTx/>
              <a:latin typeface="ヒラギノ角ゴ ProN W6"/>
              <a:ea typeface="ヒラギノ角ゴ ProN W6"/>
              <a:cs typeface="ヒラギノ角ゴ ProN W6"/>
              <a:sym typeface="ヒラギノ角ゴ ProN W6"/>
            </a:endParaRPr>
          </a:p>
        </p:txBody>
      </p:sp>
      <p:sp>
        <p:nvSpPr>
          <p:cNvPr id="22" name="テキスト ボックス 21">
            <a:extLst>
              <a:ext uri="{FF2B5EF4-FFF2-40B4-BE49-F238E27FC236}">
                <a16:creationId xmlns:a16="http://schemas.microsoft.com/office/drawing/2014/main" id="{B5470D2A-D89D-C10A-3916-C426E54B4D37}"/>
              </a:ext>
            </a:extLst>
          </p:cNvPr>
          <p:cNvSpPr txBox="1"/>
          <p:nvPr/>
        </p:nvSpPr>
        <p:spPr>
          <a:xfrm>
            <a:off x="2670331" y="4269243"/>
            <a:ext cx="9073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chemeClr val="accent5">
                    <a:lumMod val="75000"/>
                  </a:schemeClr>
                </a:solidFill>
                <a:effectLst/>
                <a:uFillTx/>
                <a:latin typeface="ヒラギノ角ゴ ProN W6"/>
                <a:ea typeface="ヒラギノ角ゴ ProN W6"/>
                <a:cs typeface="ヒラギノ角ゴ ProN W6"/>
                <a:sym typeface="ヒラギノ角ゴ ProN W6"/>
              </a:rPr>
              <a:t>171</a:t>
            </a:r>
            <a:r>
              <a:rPr kumimoji="0" lang="ja-JP" altLang="en-US" sz="2000" b="0" i="0" u="none" strike="noStrike" cap="none" spc="0" normalizeH="0" baseline="0">
                <a:ln>
                  <a:noFill/>
                </a:ln>
                <a:solidFill>
                  <a:schemeClr val="accent5">
                    <a:lumMod val="75000"/>
                  </a:schemeClr>
                </a:solidFill>
                <a:effectLst/>
                <a:uFillTx/>
                <a:latin typeface="ヒラギノ角ゴ ProN W6"/>
                <a:ea typeface="ヒラギノ角ゴ ProN W6"/>
                <a:cs typeface="ヒラギノ角ゴ ProN W6"/>
                <a:sym typeface="ヒラギノ角ゴ ProN W6"/>
              </a:rPr>
              <a:t>行</a:t>
            </a:r>
          </a:p>
        </p:txBody>
      </p:sp>
      <p:sp>
        <p:nvSpPr>
          <p:cNvPr id="24" name="線">
            <a:extLst>
              <a:ext uri="{FF2B5EF4-FFF2-40B4-BE49-F238E27FC236}">
                <a16:creationId xmlns:a16="http://schemas.microsoft.com/office/drawing/2014/main" id="{C047AB8E-2609-C809-BE94-2C606196FD8D}"/>
              </a:ext>
            </a:extLst>
          </p:cNvPr>
          <p:cNvSpPr/>
          <p:nvPr/>
        </p:nvSpPr>
        <p:spPr>
          <a:xfrm>
            <a:off x="2670073" y="4138742"/>
            <a:ext cx="3480074" cy="194"/>
          </a:xfrm>
          <a:prstGeom prst="line">
            <a:avLst/>
          </a:prstGeom>
          <a:ln/>
        </p:spPr>
        <p:style>
          <a:lnRef idx="3">
            <a:schemeClr val="accent5"/>
          </a:lnRef>
          <a:fillRef idx="0">
            <a:schemeClr val="accent5"/>
          </a:fillRef>
          <a:effectRef idx="2">
            <a:schemeClr val="accent5"/>
          </a:effectRef>
          <a:fontRef idx="minor">
            <a:schemeClr val="tx1"/>
          </a:fontRef>
        </p:style>
        <p:txBody>
          <a:bodyPr lIns="19050" tIns="19050" rIns="19050" bIns="19050" anchor="ctr"/>
          <a:lstStyle/>
          <a:p>
            <a:endParaRPr sz="422"/>
          </a:p>
        </p:txBody>
      </p:sp>
      <p:sp>
        <p:nvSpPr>
          <p:cNvPr id="2" name="①学習モデルの選択…">
            <a:extLst>
              <a:ext uri="{FF2B5EF4-FFF2-40B4-BE49-F238E27FC236}">
                <a16:creationId xmlns:a16="http://schemas.microsoft.com/office/drawing/2014/main" id="{B1F0DC9C-FBF7-232D-481B-A2D4D18794D1}"/>
              </a:ext>
            </a:extLst>
          </p:cNvPr>
          <p:cNvSpPr txBox="1"/>
          <p:nvPr/>
        </p:nvSpPr>
        <p:spPr>
          <a:xfrm>
            <a:off x="6841189" y="-13457"/>
            <a:ext cx="2302811"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Tree>
    <p:extLst>
      <p:ext uri="{BB962C8B-B14F-4D97-AF65-F5344CB8AC3E}">
        <p14:creationId xmlns:p14="http://schemas.microsoft.com/office/powerpoint/2010/main" val="29303607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a:extLst>
              <a:ext uri="{FF2B5EF4-FFF2-40B4-BE49-F238E27FC236}">
                <a16:creationId xmlns:a16="http://schemas.microsoft.com/office/drawing/2014/main" id="{BDC3A30B-5EC5-A30D-D98B-CDE02F5846B9}"/>
              </a:ext>
            </a:extLst>
          </p:cNvPr>
          <p:cNvSpPr/>
          <p:nvPr/>
        </p:nvSpPr>
        <p:spPr>
          <a:xfrm>
            <a:off x="2362581" y="899720"/>
            <a:ext cx="4620577" cy="2484502"/>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21" name="第２回"/>
          <p:cNvSpPr txBox="1">
            <a:spLocks noGrp="1"/>
          </p:cNvSpPr>
          <p:nvPr>
            <p:ph type="ctrTitle"/>
          </p:nvPr>
        </p:nvSpPr>
        <p:spPr>
          <a:xfrm>
            <a:off x="767619" y="1982800"/>
            <a:ext cx="7810500" cy="881670"/>
          </a:xfrm>
          <a:prstGeom prst="rect">
            <a:avLst/>
          </a:prstGeom>
        </p:spPr>
        <p:txBody>
          <a:bodyPr>
            <a:normAutofit fontScale="90000"/>
          </a:bodyPr>
          <a:lstStyle/>
          <a:p>
            <a:r>
              <a:rPr lang="ja-JP" altLang="en-US"/>
              <a:t>演習</a:t>
            </a:r>
            <a:r>
              <a:rPr lang="en-US" altLang="ja-JP"/>
              <a:t>11</a:t>
            </a:r>
            <a:br>
              <a:rPr lang="en-US" altLang="ja-JP"/>
            </a:br>
            <a:r>
              <a:rPr lang="ja-JP" altLang="en-US" sz="3100"/>
              <a:t>回帰</a:t>
            </a:r>
            <a:r>
              <a:rPr lang="en-US" altLang="ja-JP" sz="3100"/>
              <a:t>4</a:t>
            </a:r>
            <a:endParaRPr sz="3100"/>
          </a:p>
        </p:txBody>
      </p:sp>
      <p:sp>
        <p:nvSpPr>
          <p:cNvPr id="3" name="スライド番号プレースホルダー 2">
            <a:extLst>
              <a:ext uri="{FF2B5EF4-FFF2-40B4-BE49-F238E27FC236}">
                <a16:creationId xmlns:a16="http://schemas.microsoft.com/office/drawing/2014/main" id="{5A012D47-A4EB-275A-93CF-3EF80B7E7A75}"/>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sp>
        <p:nvSpPr>
          <p:cNvPr id="4" name="テキスト ボックス 3">
            <a:extLst>
              <a:ext uri="{FF2B5EF4-FFF2-40B4-BE49-F238E27FC236}">
                <a16:creationId xmlns:a16="http://schemas.microsoft.com/office/drawing/2014/main" id="{15333361-099B-2A7F-AAC1-9BE3F7B004BA}"/>
              </a:ext>
            </a:extLst>
          </p:cNvPr>
          <p:cNvSpPr txBox="1"/>
          <p:nvPr/>
        </p:nvSpPr>
        <p:spPr>
          <a:xfrm>
            <a:off x="2964212" y="1052679"/>
            <a:ext cx="343844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2024/1/18 11:35-12:20</a:t>
            </a:r>
            <a:endParaRPr kumimoji="0" lang="ja-JP" altLang="en-US"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5" name="テキスト ボックス 4">
            <a:extLst>
              <a:ext uri="{FF2B5EF4-FFF2-40B4-BE49-F238E27FC236}">
                <a16:creationId xmlns:a16="http://schemas.microsoft.com/office/drawing/2014/main" id="{0EC88BC0-26CA-E9A5-8B15-2B7E5A71A895}"/>
              </a:ext>
            </a:extLst>
          </p:cNvPr>
          <p:cNvSpPr txBox="1"/>
          <p:nvPr/>
        </p:nvSpPr>
        <p:spPr>
          <a:xfrm>
            <a:off x="5581916" y="3785725"/>
            <a:ext cx="164147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統合教育機構</a:t>
            </a:r>
            <a:endParaRPr kumimoji="0" lang="en-US" altLang="ja-JP"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2000"/>
              <a:t>石丸美穂</a:t>
            </a:r>
            <a:endParaRPr kumimoji="0" lang="ja-JP" altLang="en-US"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7" name="図 6" descr="QR コード&#10;&#10;自動的に生成された説明">
            <a:extLst>
              <a:ext uri="{FF2B5EF4-FFF2-40B4-BE49-F238E27FC236}">
                <a16:creationId xmlns:a16="http://schemas.microsoft.com/office/drawing/2014/main" id="{8EBBC9D1-3086-ED7F-2865-2F037E09A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76" y="2873645"/>
            <a:ext cx="2930525" cy="2229101"/>
          </a:xfrm>
          <a:prstGeom prst="rect">
            <a:avLst/>
          </a:prstGeom>
        </p:spPr>
      </p:pic>
    </p:spTree>
    <p:extLst>
      <p:ext uri="{BB962C8B-B14F-4D97-AF65-F5344CB8AC3E}">
        <p14:creationId xmlns:p14="http://schemas.microsoft.com/office/powerpoint/2010/main" val="79292270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455889" y="1548121"/>
            <a:ext cx="8039182" cy="987551"/>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08000" rIns="0" bIns="108000" numCol="1" spcCol="38100" rtlCol="0" anchor="ctr">
            <a:spAutoFit/>
          </a:bodyPr>
          <a:lstStyle/>
          <a:p>
            <a:pPr marL="135731" algn="l">
              <a:tabLst>
                <a:tab pos="13097" algn="l"/>
              </a:tabLst>
            </a:pPr>
            <a:r>
              <a:rPr lang="en" altLang="ja-JP" sz="2000" b="1">
                <a:solidFill>
                  <a:srgbClr val="C586C0"/>
                </a:solidFill>
                <a:latin typeface="Courier New" panose="02070309020205020404" pitchFamily="49" charset="0"/>
              </a:rPr>
              <a:t>from</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sklearn.linear_model</a:t>
            </a:r>
            <a:r>
              <a:rPr lang="en" altLang="ja-JP" sz="2000" b="1">
                <a:solidFill>
                  <a:schemeClr val="tx1"/>
                </a:solidFill>
                <a:latin typeface="Courier New" panose="02070309020205020404" pitchFamily="49" charset="0"/>
              </a:rPr>
              <a:t> </a:t>
            </a:r>
            <a:r>
              <a:rPr lang="en" altLang="ja-JP" sz="2000" b="1">
                <a:solidFill>
                  <a:srgbClr val="C586C0"/>
                </a:solidFill>
                <a:latin typeface="Courier New" panose="02070309020205020404" pitchFamily="49" charset="0"/>
              </a:rPr>
              <a:t>import</a:t>
            </a:r>
            <a:r>
              <a:rPr lang="en" altLang="ja-JP" sz="2000" b="1">
                <a:solidFill>
                  <a:schemeClr val="tx1"/>
                </a:solidFill>
                <a:latin typeface="Courier New" panose="02070309020205020404" pitchFamily="49" charset="0"/>
              </a:rPr>
              <a:t> </a:t>
            </a:r>
            <a:r>
              <a:rPr lang="en" altLang="ja-JP" sz="2000" b="1" err="1">
                <a:solidFill>
                  <a:srgbClr val="FF0000"/>
                </a:solidFill>
                <a:latin typeface="Courier New" panose="02070309020205020404" pitchFamily="49" charset="0"/>
              </a:rPr>
              <a:t>LogisticRegression</a:t>
            </a:r>
            <a:endParaRPr lang="en" altLang="ja-JP" sz="2000" b="1">
              <a:solidFill>
                <a:srgbClr val="FF0000"/>
              </a:solidFill>
              <a:latin typeface="Courier New" panose="02070309020205020404" pitchFamily="49" charset="0"/>
            </a:endParaRPr>
          </a:p>
          <a:p>
            <a:pPr marL="135731" algn="l">
              <a:lnSpc>
                <a:spcPct val="150000"/>
              </a:lnSpc>
              <a:tabLst>
                <a:tab pos="13097" algn="l"/>
              </a:tabLst>
            </a:pPr>
            <a:r>
              <a:rPr lang="en" altLang="ja-JP" sz="2000" b="1" err="1">
                <a:solidFill>
                  <a:schemeClr val="tx1"/>
                </a:solidFill>
                <a:latin typeface="Courier New" panose="02070309020205020404" pitchFamily="49" charset="0"/>
              </a:rPr>
              <a:t>model_bc</a:t>
            </a:r>
            <a:r>
              <a:rPr lang="en" altLang="ja-JP" sz="2000" b="1">
                <a:solidFill>
                  <a:schemeClr val="tx1"/>
                </a:solidFill>
                <a:latin typeface="Courier New" panose="02070309020205020404" pitchFamily="49" charset="0"/>
              </a:rPr>
              <a:t> = </a:t>
            </a:r>
            <a:r>
              <a:rPr lang="en" altLang="ja-JP" sz="2000" b="1" err="1">
                <a:solidFill>
                  <a:srgbClr val="FF0000"/>
                </a:solidFill>
                <a:latin typeface="Courier New" panose="02070309020205020404" pitchFamily="49" charset="0"/>
              </a:rPr>
              <a:t>LogisticRegression</a:t>
            </a:r>
            <a:r>
              <a:rPr lang="en" altLang="ja-JP" sz="2000" b="1">
                <a:solidFill>
                  <a:schemeClr val="accent1">
                    <a:lumMod val="75000"/>
                  </a:schemeClr>
                </a:solidFill>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17272E20-4C13-A488-FC8C-4DA306401CCB}"/>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2E2D876B-0442-58E2-EE30-D9199317225C}"/>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rgbClr val="FF0000"/>
                </a:solidFill>
              </a:rPr>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4" name="①学習モデルの選択(今回は線形回帰)…">
            <a:extLst>
              <a:ext uri="{FF2B5EF4-FFF2-40B4-BE49-F238E27FC236}">
                <a16:creationId xmlns:a16="http://schemas.microsoft.com/office/drawing/2014/main" id="{858211A0-870A-AF33-92EE-309D583675FA}"/>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2</a:t>
            </a:r>
            <a:r>
              <a:rPr lang="en-US" sz="2000" b="1">
                <a:latin typeface="Hiragino Maru Gothic ProN W4" panose="020F0400000000000000" pitchFamily="34" charset="-128"/>
                <a:ea typeface="Hiragino Maru Gothic ProN W4" panose="020F0400000000000000" pitchFamily="34" charset="-128"/>
              </a:rPr>
              <a:t>：学習モデルの選択</a:t>
            </a:r>
          </a:p>
        </p:txBody>
      </p:sp>
      <p:sp>
        <p:nvSpPr>
          <p:cNvPr id="6" name="テキスト ボックス 5">
            <a:extLst>
              <a:ext uri="{FF2B5EF4-FFF2-40B4-BE49-F238E27FC236}">
                <a16:creationId xmlns:a16="http://schemas.microsoft.com/office/drawing/2014/main" id="{CD43619C-44B3-DAEF-D4B1-8E791452155A}"/>
              </a:ext>
            </a:extLst>
          </p:cNvPr>
          <p:cNvSpPr txBox="1"/>
          <p:nvPr/>
        </p:nvSpPr>
        <p:spPr>
          <a:xfrm>
            <a:off x="144681" y="991514"/>
            <a:ext cx="7747343"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11-12 </a:t>
            </a:r>
            <a:r>
              <a:rPr lang="ja-JP" altLang="en-US" sz="1800" b="1">
                <a:solidFill>
                  <a:srgbClr val="0070C0"/>
                </a:solidFill>
                <a:latin typeface="Meiryo" panose="020B0604030504040204" pitchFamily="34" charset="-128"/>
                <a:ea typeface="Meiryo" panose="020B0604030504040204" pitchFamily="34" charset="-128"/>
              </a:rPr>
              <a:t>ロジスティック回帰モデルを選択</a:t>
            </a:r>
            <a:endParaRPr lang="en-US" altLang="ja-JP" sz="1800" b="1">
              <a:solidFill>
                <a:srgbClr val="0070C0"/>
              </a:solidFill>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CCAF2BF0-15F4-1D91-9E38-D2D8359A6836}"/>
              </a:ext>
            </a:extLst>
          </p:cNvPr>
          <p:cNvSpPr>
            <a:spLocks noGrp="1"/>
          </p:cNvSpPr>
          <p:nvPr>
            <p:ph type="sldNum" sz="quarter" idx="2"/>
          </p:nvPr>
        </p:nvSpPr>
        <p:spPr>
          <a:xfrm>
            <a:off x="4153944" y="4573968"/>
            <a:ext cx="227627" cy="241092"/>
          </a:xfrm>
        </p:spPr>
        <p:txBody>
          <a:bodyPr/>
          <a:lstStyle/>
          <a:p>
            <a:fld id="{86CB4B4D-7CA3-9044-876B-883B54F8677D}" type="slidenum">
              <a:rPr lang="en-US" altLang="ja-JP" smtClean="0"/>
              <a:t>20</a:t>
            </a:fld>
            <a:endParaRPr lang="ja-JP" altLang="en-US"/>
          </a:p>
        </p:txBody>
      </p:sp>
      <p:sp>
        <p:nvSpPr>
          <p:cNvPr id="10" name="テキスト ボックス 9">
            <a:extLst>
              <a:ext uri="{FF2B5EF4-FFF2-40B4-BE49-F238E27FC236}">
                <a16:creationId xmlns:a16="http://schemas.microsoft.com/office/drawing/2014/main" id="{7836D4A8-4CD2-8249-E571-C83D483261C1}"/>
              </a:ext>
            </a:extLst>
          </p:cNvPr>
          <p:cNvSpPr txBox="1"/>
          <p:nvPr/>
        </p:nvSpPr>
        <p:spPr>
          <a:xfrm>
            <a:off x="120848" y="2840239"/>
            <a:ext cx="8902303" cy="11880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264" algn="l">
              <a:lnSpc>
                <a:spcPct val="130000"/>
              </a:lnSpc>
              <a:spcBef>
                <a:spcPts val="600"/>
              </a:spcBef>
            </a:pPr>
            <a:r>
              <a:rPr lang="ja-JP" altLang="en-US" sz="1600" b="1">
                <a:solidFill>
                  <a:schemeClr val="tx1"/>
                </a:solidFill>
                <a:latin typeface="Courier New" panose="02070309020205020404" pitchFamily="49" charset="0"/>
              </a:rPr>
              <a:t>クラスだけをインポート　</a:t>
            </a:r>
            <a:r>
              <a:rPr lang="en" altLang="ja-JP" sz="1600" b="1">
                <a:solidFill>
                  <a:srgbClr val="C586C0"/>
                </a:solidFill>
                <a:latin typeface="Courier New" panose="02070309020205020404" pitchFamily="49" charset="0"/>
              </a:rPr>
              <a:t>from</a:t>
            </a:r>
            <a:r>
              <a:rPr lang="en" altLang="ja-JP" sz="1600" b="1">
                <a:solidFill>
                  <a:srgbClr val="D4D4D4"/>
                </a:solidFill>
                <a:latin typeface="Courier New" panose="02070309020205020404" pitchFamily="49" charset="0"/>
              </a:rPr>
              <a:t> </a:t>
            </a:r>
            <a:r>
              <a:rPr lang="en" altLang="ja-JP" sz="1600" b="1" u="sng" err="1">
                <a:solidFill>
                  <a:srgbClr val="C00000"/>
                </a:solidFill>
                <a:latin typeface="Courier New" panose="02070309020205020404" pitchFamily="49" charset="0"/>
              </a:rPr>
              <a:t>sklearn</a:t>
            </a:r>
            <a:r>
              <a:rPr lang="en" altLang="ja-JP" sz="1600" b="1" err="1">
                <a:solidFill>
                  <a:schemeClr val="tx1"/>
                </a:solidFill>
                <a:latin typeface="Courier New" panose="02070309020205020404" pitchFamily="49" charset="0"/>
              </a:rPr>
              <a:t>.</a:t>
            </a:r>
            <a:r>
              <a:rPr lang="en" altLang="ja-JP" sz="1600" b="1" u="sng" err="1">
                <a:solidFill>
                  <a:srgbClr val="0070C0"/>
                </a:solidFill>
                <a:latin typeface="Courier New" panose="02070309020205020404" pitchFamily="49" charset="0"/>
              </a:rPr>
              <a:t>linear_model</a:t>
            </a:r>
            <a:r>
              <a:rPr lang="en" altLang="ja-JP" sz="1600" b="1">
                <a:solidFill>
                  <a:schemeClr val="tx1"/>
                </a:solidFill>
                <a:latin typeface="Courier New" panose="02070309020205020404" pitchFamily="49" charset="0"/>
              </a:rPr>
              <a:t> </a:t>
            </a:r>
            <a:r>
              <a:rPr lang="en" altLang="ja-JP" sz="1600" b="1">
                <a:solidFill>
                  <a:srgbClr val="C586C0"/>
                </a:solidFill>
                <a:latin typeface="Courier New" panose="02070309020205020404" pitchFamily="49" charset="0"/>
              </a:rPr>
              <a:t>import</a:t>
            </a:r>
            <a:r>
              <a:rPr lang="en" altLang="ja-JP" sz="1600" b="1">
                <a:solidFill>
                  <a:srgbClr val="D4D4D4"/>
                </a:solidFill>
                <a:latin typeface="Courier New" panose="02070309020205020404" pitchFamily="49" charset="0"/>
              </a:rPr>
              <a:t> </a:t>
            </a:r>
            <a:r>
              <a:rPr lang="en" altLang="ja-JP" sz="1600" b="1" u="sng" err="1">
                <a:solidFill>
                  <a:srgbClr val="FF9300"/>
                </a:solidFill>
                <a:latin typeface="Courier New" panose="02070309020205020404" pitchFamily="49" charset="0"/>
              </a:rPr>
              <a:t>LogisticRegression</a:t>
            </a:r>
            <a:endParaRPr lang="en" altLang="ja-JP" sz="1600" b="1" u="sng">
              <a:solidFill>
                <a:srgbClr val="FF9300"/>
              </a:solidFill>
              <a:latin typeface="Courier New" panose="02070309020205020404" pitchFamily="49" charset="0"/>
            </a:endParaRPr>
          </a:p>
          <a:p>
            <a:pPr marL="17264" algn="l">
              <a:lnSpc>
                <a:spcPct val="130000"/>
              </a:lnSpc>
              <a:spcBef>
                <a:spcPts val="600"/>
              </a:spcBef>
            </a:pPr>
            <a:endParaRPr lang="en" altLang="ja-JP" sz="1600" b="1" u="sng">
              <a:solidFill>
                <a:srgbClr val="FF9300"/>
              </a:solidFill>
              <a:latin typeface="Courier New" panose="02070309020205020404" pitchFamily="49" charset="0"/>
            </a:endParaRPr>
          </a:p>
          <a:p>
            <a:pPr marL="17264" algn="l">
              <a:lnSpc>
                <a:spcPct val="130000"/>
              </a:lnSpc>
              <a:spcBef>
                <a:spcPts val="600"/>
              </a:spcBef>
            </a:pPr>
            <a:endParaRPr lang="en-US"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endParaRPr>
          </a:p>
        </p:txBody>
      </p:sp>
      <p:sp>
        <p:nvSpPr>
          <p:cNvPr id="11" name="テキスト ボックス 10">
            <a:extLst>
              <a:ext uri="{FF2B5EF4-FFF2-40B4-BE49-F238E27FC236}">
                <a16:creationId xmlns:a16="http://schemas.microsoft.com/office/drawing/2014/main" id="{4FA93B62-32E2-4604-F960-BF5D04335818}"/>
              </a:ext>
            </a:extLst>
          </p:cNvPr>
          <p:cNvSpPr txBox="1"/>
          <p:nvPr/>
        </p:nvSpPr>
        <p:spPr>
          <a:xfrm>
            <a:off x="2491730" y="3245479"/>
            <a:ext cx="1333698"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latin typeface="Courier New" panose="02070309020205020404" pitchFamily="49" charset="0"/>
                <a:ea typeface="Meiryo" panose="020B0604030504040204" pitchFamily="34" charset="-128"/>
                <a:cs typeface="Courier New" panose="02070309020205020404" pitchFamily="49" charset="0"/>
              </a:rPr>
              <a:t>ライブラリ名</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2" name="直線コネクタ 11">
            <a:extLst>
              <a:ext uri="{FF2B5EF4-FFF2-40B4-BE49-F238E27FC236}">
                <a16:creationId xmlns:a16="http://schemas.microsoft.com/office/drawing/2014/main" id="{9263717F-02A4-E429-BE02-3F1C787AD3FB}"/>
              </a:ext>
            </a:extLst>
          </p:cNvPr>
          <p:cNvCxnSpPr>
            <a:cxnSpLocks/>
          </p:cNvCxnSpPr>
          <p:nvPr/>
        </p:nvCxnSpPr>
        <p:spPr>
          <a:xfrm flipV="1">
            <a:off x="4038001" y="3155479"/>
            <a:ext cx="0" cy="180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3" name="直線コネクタ 12">
            <a:extLst>
              <a:ext uri="{FF2B5EF4-FFF2-40B4-BE49-F238E27FC236}">
                <a16:creationId xmlns:a16="http://schemas.microsoft.com/office/drawing/2014/main" id="{4BD82340-70E2-7294-C4CF-2C158C711998}"/>
              </a:ext>
            </a:extLst>
          </p:cNvPr>
          <p:cNvCxnSpPr>
            <a:cxnSpLocks/>
          </p:cNvCxnSpPr>
          <p:nvPr/>
        </p:nvCxnSpPr>
        <p:spPr>
          <a:xfrm flipH="1">
            <a:off x="3826863" y="3321119"/>
            <a:ext cx="216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4" name="テキスト ボックス 13">
            <a:extLst>
              <a:ext uri="{FF2B5EF4-FFF2-40B4-BE49-F238E27FC236}">
                <a16:creationId xmlns:a16="http://schemas.microsoft.com/office/drawing/2014/main" id="{00D91F22-7DBA-B905-6431-970C59C8061C}"/>
              </a:ext>
            </a:extLst>
          </p:cNvPr>
          <p:cNvSpPr txBox="1"/>
          <p:nvPr/>
        </p:nvSpPr>
        <p:spPr>
          <a:xfrm>
            <a:off x="4292173" y="3278587"/>
            <a:ext cx="1333698" cy="348813"/>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latin typeface="Courier New" panose="02070309020205020404" pitchFamily="49" charset="0"/>
                <a:ea typeface="Meiryo" panose="020B0604030504040204" pitchFamily="34" charset="-128"/>
                <a:cs typeface="Courier New" panose="02070309020205020404" pitchFamily="49" charset="0"/>
              </a:rPr>
              <a:t>モジュール名</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5" name="直線コネクタ 14">
            <a:extLst>
              <a:ext uri="{FF2B5EF4-FFF2-40B4-BE49-F238E27FC236}">
                <a16:creationId xmlns:a16="http://schemas.microsoft.com/office/drawing/2014/main" id="{02AFDC99-30FB-C0E2-799A-769F1A419078}"/>
              </a:ext>
            </a:extLst>
          </p:cNvPr>
          <p:cNvCxnSpPr>
            <a:cxnSpLocks/>
          </p:cNvCxnSpPr>
          <p:nvPr/>
        </p:nvCxnSpPr>
        <p:spPr>
          <a:xfrm flipV="1">
            <a:off x="5046116" y="3141119"/>
            <a:ext cx="0" cy="14400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16" name="テキスト ボックス 15">
            <a:extLst>
              <a:ext uri="{FF2B5EF4-FFF2-40B4-BE49-F238E27FC236}">
                <a16:creationId xmlns:a16="http://schemas.microsoft.com/office/drawing/2014/main" id="{4FCFB311-9735-3CCF-7E0B-D3AC9111E32A}"/>
              </a:ext>
            </a:extLst>
          </p:cNvPr>
          <p:cNvSpPr txBox="1"/>
          <p:nvPr/>
        </p:nvSpPr>
        <p:spPr>
          <a:xfrm>
            <a:off x="6803251" y="3272303"/>
            <a:ext cx="923331" cy="348813"/>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latin typeface="Courier New" panose="02070309020205020404" pitchFamily="49" charset="0"/>
                <a:ea typeface="Meiryo" panose="020B0604030504040204" pitchFamily="34" charset="-128"/>
                <a:cs typeface="Courier New" panose="02070309020205020404" pitchFamily="49" charset="0"/>
              </a:rPr>
              <a:t>クラス名</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7" name="直線コネクタ 16">
            <a:extLst>
              <a:ext uri="{FF2B5EF4-FFF2-40B4-BE49-F238E27FC236}">
                <a16:creationId xmlns:a16="http://schemas.microsoft.com/office/drawing/2014/main" id="{0A415394-A781-1398-4F85-E76A4F535643}"/>
              </a:ext>
            </a:extLst>
          </p:cNvPr>
          <p:cNvCxnSpPr>
            <a:cxnSpLocks/>
          </p:cNvCxnSpPr>
          <p:nvPr/>
        </p:nvCxnSpPr>
        <p:spPr>
          <a:xfrm flipV="1">
            <a:off x="7352010" y="3134835"/>
            <a:ext cx="0" cy="144000"/>
          </a:xfrm>
          <a:prstGeom prst="line">
            <a:avLst/>
          </a:prstGeom>
          <a:noFill/>
          <a:ln w="19050" cap="flat">
            <a:solidFill>
              <a:srgbClr val="FF9300"/>
            </a:solidFill>
            <a:prstDash val="solid"/>
            <a:miter lim="400000"/>
          </a:ln>
          <a:effectLst/>
          <a:sp3d/>
        </p:spPr>
        <p:style>
          <a:lnRef idx="0">
            <a:scrgbClr r="0" g="0" b="0"/>
          </a:lnRef>
          <a:fillRef idx="0">
            <a:scrgbClr r="0" g="0" b="0"/>
          </a:fillRef>
          <a:effectRef idx="0">
            <a:scrgbClr r="0" g="0" b="0"/>
          </a:effectRef>
          <a:fontRef idx="none"/>
        </p:style>
      </p:cxnSp>
      <p:sp>
        <p:nvSpPr>
          <p:cNvPr id="5" name="テキスト ボックス 4">
            <a:extLst>
              <a:ext uri="{FF2B5EF4-FFF2-40B4-BE49-F238E27FC236}">
                <a16:creationId xmlns:a16="http://schemas.microsoft.com/office/drawing/2014/main" id="{A44F0776-93A1-12C1-E0EF-63D7EFA0D218}"/>
              </a:ext>
            </a:extLst>
          </p:cNvPr>
          <p:cNvSpPr txBox="1"/>
          <p:nvPr/>
        </p:nvSpPr>
        <p:spPr>
          <a:xfrm>
            <a:off x="193531" y="3919477"/>
            <a:ext cx="87569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 altLang="ja-JP" sz="1800" b="1" err="1">
                <a:solidFill>
                  <a:schemeClr val="tx1"/>
                </a:solidFill>
                <a:latin typeface="Courier New" panose="02070309020205020404" pitchFamily="49" charset="0"/>
                <a:cs typeface="Courier New" panose="02070309020205020404" pitchFamily="49" charset="0"/>
              </a:rPr>
              <a:t>LogisticRegression</a:t>
            </a:r>
            <a:r>
              <a:rPr lang="en"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クラスから</a:t>
            </a:r>
            <a:r>
              <a:rPr lang="en-US" altLang="ja-JP" sz="1800" b="1" err="1">
                <a:solidFill>
                  <a:schemeClr val="tx1"/>
                </a:solidFill>
                <a:latin typeface="Courier New" panose="02070309020205020404" pitchFamily="49" charset="0"/>
                <a:cs typeface="Courier New" panose="02070309020205020404" pitchFamily="49" charset="0"/>
              </a:rPr>
              <a:t>model_bc</a:t>
            </a:r>
            <a:r>
              <a:rPr lang="ja-JP" altLang="en-US" sz="1800" b="1">
                <a:solidFill>
                  <a:schemeClr val="tx1"/>
                </a:solidFill>
                <a:latin typeface="Courier New" panose="02070309020205020404" pitchFamily="49" charset="0"/>
                <a:cs typeface="Courier New" panose="02070309020205020404" pitchFamily="49" charset="0"/>
              </a:rPr>
              <a:t>をインスタンスを作成する</a:t>
            </a:r>
            <a:endParaRPr lang="en-US" altLang="ja-JP" sz="1800" b="1">
              <a:solidFill>
                <a:schemeClr val="tx1"/>
              </a:solidFill>
              <a:latin typeface="Courier New" panose="02070309020205020404" pitchFamily="49" charset="0"/>
              <a:cs typeface="Courier New" panose="02070309020205020404" pitchFamily="49" charset="0"/>
            </a:endParaRPr>
          </a:p>
          <a:p>
            <a:pPr defTabSz="825500"/>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この時点ではモデル構造のみが指定されている</a:t>
            </a:r>
            <a:r>
              <a:rPr lang="en-US" altLang="ja-JP" sz="1800" b="1">
                <a:solidFill>
                  <a:schemeClr val="tx1"/>
                </a:solidFill>
                <a:latin typeface="Courier New" panose="02070309020205020404" pitchFamily="49" charset="0"/>
                <a:cs typeface="Courier New" panose="02070309020205020404" pitchFamily="49" charset="0"/>
              </a:rPr>
              <a:t>)</a:t>
            </a:r>
            <a:endParaRPr lang="en" altLang="ja-JP" sz="18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endParaRPr>
          </a:p>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右矢印 8">
            <a:extLst>
              <a:ext uri="{FF2B5EF4-FFF2-40B4-BE49-F238E27FC236}">
                <a16:creationId xmlns:a16="http://schemas.microsoft.com/office/drawing/2014/main" id="{E0D6D01F-C12E-ED41-C26E-DBC94C60D076}"/>
              </a:ext>
            </a:extLst>
          </p:cNvPr>
          <p:cNvSpPr/>
          <p:nvPr/>
        </p:nvSpPr>
        <p:spPr>
          <a:xfrm>
            <a:off x="8135297" y="464187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8762271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582101" y="1708515"/>
            <a:ext cx="7328768" cy="607071"/>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108000" numCol="1" spcCol="38100" rtlCol="0" anchor="ctr">
            <a:spAutoFit/>
          </a:bodyPr>
          <a:lstStyle/>
          <a:p>
            <a:pPr marL="135731" algn="l">
              <a:lnSpc>
                <a:spcPct val="150000"/>
              </a:lnSpc>
              <a:tabLst>
                <a:tab pos="13097" algn="l"/>
              </a:tabLst>
            </a:pPr>
            <a:r>
              <a:rPr lang="en" altLang="ja-JP" sz="2000" b="1" dirty="0" err="1">
                <a:solidFill>
                  <a:schemeClr val="tx1"/>
                </a:solidFill>
                <a:latin typeface="Courier New" panose="02070309020205020404" pitchFamily="49" charset="0"/>
              </a:rPr>
              <a:t>model_bc.fit</a:t>
            </a:r>
            <a:r>
              <a:rPr lang="en" altLang="ja-JP" sz="2000" b="1" dirty="0">
                <a:solidFill>
                  <a:schemeClr val="accent1">
                    <a:lumMod val="75000"/>
                  </a:schemeClr>
                </a:solidFill>
                <a:latin typeface="Courier New" panose="02070309020205020404" pitchFamily="49" charset="0"/>
              </a:rPr>
              <a:t>(</a:t>
            </a:r>
            <a:r>
              <a:rPr lang="en" altLang="ja-JP" sz="2000" b="1" dirty="0">
                <a:solidFill>
                  <a:srgbClr val="FF0000"/>
                </a:solidFill>
                <a:latin typeface="Courier New" panose="02070309020205020404" pitchFamily="49" charset="0"/>
              </a:rPr>
              <a:t>x_</a:t>
            </a:r>
            <a:r>
              <a:rPr lang="en-US" altLang="ja-JP" sz="2000" b="1" dirty="0">
                <a:solidFill>
                  <a:srgbClr val="FF0000"/>
                </a:solidFill>
                <a:latin typeface="Courier New" panose="02070309020205020404" pitchFamily="49" charset="0"/>
              </a:rPr>
              <a:t>train</a:t>
            </a:r>
            <a:r>
              <a:rPr lang="en" altLang="ja-JP" sz="2000" b="1" dirty="0">
                <a:solidFill>
                  <a:schemeClr val="tx1"/>
                </a:solidFill>
                <a:latin typeface="Courier New" panose="02070309020205020404" pitchFamily="49" charset="0"/>
              </a:rPr>
              <a:t>,</a:t>
            </a:r>
            <a:r>
              <a:rPr lang="en" altLang="ja-JP" sz="2000" b="1" dirty="0">
                <a:solidFill>
                  <a:srgbClr val="FF0000"/>
                </a:solidFill>
                <a:latin typeface="Courier New" panose="02070309020205020404" pitchFamily="49" charset="0"/>
              </a:rPr>
              <a:t> </a:t>
            </a:r>
            <a:r>
              <a:rPr lang="en" altLang="ja-JP" sz="2000" b="1" dirty="0" err="1">
                <a:solidFill>
                  <a:srgbClr val="FF0000"/>
                </a:solidFill>
                <a:latin typeface="Courier New" panose="02070309020205020404" pitchFamily="49" charset="0"/>
              </a:rPr>
              <a:t>y_train</a:t>
            </a:r>
            <a:r>
              <a:rPr lang="en" altLang="ja-JP" sz="2000" b="1" dirty="0">
                <a:solidFill>
                  <a:schemeClr val="accent1">
                    <a:lumMod val="75000"/>
                  </a:schemeClr>
                </a:solidFill>
                <a:latin typeface="Courier New" panose="02070309020205020404" pitchFamily="49" charset="0"/>
              </a:rPr>
              <a:t>)</a:t>
            </a:r>
            <a:r>
              <a:rPr lang="ja-JP" altLang="en-US" sz="2000" b="1">
                <a:solidFill>
                  <a:schemeClr val="tx1"/>
                </a:solidFill>
                <a:latin typeface="Courier New" panose="02070309020205020404" pitchFamily="49" charset="0"/>
              </a:rPr>
              <a:t>　</a:t>
            </a:r>
            <a:endParaRPr lang="en" altLang="ja-JP" sz="2000" b="1" dirty="0">
              <a:solidFill>
                <a:schemeClr val="tx1"/>
              </a:solidFill>
              <a:latin typeface="Courier New" panose="02070309020205020404" pitchFamily="49" charset="0"/>
            </a:endParaRPr>
          </a:p>
        </p:txBody>
      </p:sp>
      <p:sp>
        <p:nvSpPr>
          <p:cNvPr id="2" name="線形回帰で88歳の歯周病の歯の本数を予測する">
            <a:extLst>
              <a:ext uri="{FF2B5EF4-FFF2-40B4-BE49-F238E27FC236}">
                <a16:creationId xmlns:a16="http://schemas.microsoft.com/office/drawing/2014/main" id="{17272E20-4C13-A488-FC8C-4DA306401CCB}"/>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2E2D876B-0442-58E2-EE30-D9199317225C}"/>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solidFill>
                  <a:srgbClr val="FF0000"/>
                </a:solidFill>
              </a:rPr>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4" name="①学習モデルの選択(今回は線形回帰)…">
            <a:extLst>
              <a:ext uri="{FF2B5EF4-FFF2-40B4-BE49-F238E27FC236}">
                <a16:creationId xmlns:a16="http://schemas.microsoft.com/office/drawing/2014/main" id="{858211A0-870A-AF33-92EE-309D583675FA}"/>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3</a:t>
            </a:r>
            <a:r>
              <a:rPr lang="en-US" sz="2000" b="1">
                <a:latin typeface="Hiragino Maru Gothic ProN W4" panose="020F0400000000000000" pitchFamily="34" charset="-128"/>
                <a:ea typeface="Hiragino Maru Gothic ProN W4" panose="020F0400000000000000" pitchFamily="34" charset="-128"/>
              </a:rPr>
              <a:t>：</a:t>
            </a:r>
            <a:r>
              <a:rPr lang="en-US" altLang="ja-JP" sz="2000" b="1">
                <a:latin typeface="Hiragino Maru Gothic ProN W4" panose="020F0400000000000000" pitchFamily="34" charset="-128"/>
                <a:ea typeface="Hiragino Maru Gothic ProN W4" panose="020F0400000000000000" pitchFamily="34" charset="-128"/>
              </a:rPr>
              <a:t>データを入れて学習させる</a:t>
            </a:r>
          </a:p>
        </p:txBody>
      </p:sp>
      <p:sp>
        <p:nvSpPr>
          <p:cNvPr id="5" name="四角形">
            <a:extLst>
              <a:ext uri="{FF2B5EF4-FFF2-40B4-BE49-F238E27FC236}">
                <a16:creationId xmlns:a16="http://schemas.microsoft.com/office/drawing/2014/main" id="{07768BF7-5FA9-6036-6FD9-CA28A42F6BF7}"/>
              </a:ext>
            </a:extLst>
          </p:cNvPr>
          <p:cNvSpPr/>
          <p:nvPr/>
        </p:nvSpPr>
        <p:spPr>
          <a:xfrm>
            <a:off x="1660860" y="3223162"/>
            <a:ext cx="1104281" cy="1336519"/>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四角形">
            <a:extLst>
              <a:ext uri="{FF2B5EF4-FFF2-40B4-BE49-F238E27FC236}">
                <a16:creationId xmlns:a16="http://schemas.microsoft.com/office/drawing/2014/main" id="{C3B599F4-ED21-A514-9333-E2450D2DF6D6}"/>
              </a:ext>
            </a:extLst>
          </p:cNvPr>
          <p:cNvSpPr/>
          <p:nvPr/>
        </p:nvSpPr>
        <p:spPr>
          <a:xfrm>
            <a:off x="3071859" y="3223162"/>
            <a:ext cx="715224" cy="1306332"/>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x(特徴量データ)">
            <a:extLst>
              <a:ext uri="{FF2B5EF4-FFF2-40B4-BE49-F238E27FC236}">
                <a16:creationId xmlns:a16="http://schemas.microsoft.com/office/drawing/2014/main" id="{41A4FC48-DD16-1944-D4D6-FD64DFE6E340}"/>
              </a:ext>
            </a:extLst>
          </p:cNvPr>
          <p:cNvSpPr txBox="1"/>
          <p:nvPr/>
        </p:nvSpPr>
        <p:spPr>
          <a:xfrm>
            <a:off x="1223006" y="2931799"/>
            <a:ext cx="1562928"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r>
              <a:rPr sz="1600"/>
              <a:t>x(</a:t>
            </a:r>
            <a:r>
              <a:rPr sz="1600" err="1"/>
              <a:t>特徴量データ</a:t>
            </a:r>
            <a:r>
              <a:rPr sz="1600"/>
              <a:t>)</a:t>
            </a:r>
          </a:p>
        </p:txBody>
      </p:sp>
      <p:sp>
        <p:nvSpPr>
          <p:cNvPr id="9" name="y(正解データ)">
            <a:extLst>
              <a:ext uri="{FF2B5EF4-FFF2-40B4-BE49-F238E27FC236}">
                <a16:creationId xmlns:a16="http://schemas.microsoft.com/office/drawing/2014/main" id="{9D9AC034-8DDD-95C6-2165-C8EE82757729}"/>
              </a:ext>
            </a:extLst>
          </p:cNvPr>
          <p:cNvSpPr txBox="1"/>
          <p:nvPr/>
        </p:nvSpPr>
        <p:spPr>
          <a:xfrm>
            <a:off x="2887138" y="2943971"/>
            <a:ext cx="1359347"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r>
              <a:rPr sz="1600"/>
              <a:t>y(</a:t>
            </a:r>
            <a:r>
              <a:rPr sz="1600" err="1"/>
              <a:t>正解データ</a:t>
            </a:r>
            <a:r>
              <a:rPr sz="1600"/>
              <a:t>)</a:t>
            </a:r>
          </a:p>
        </p:txBody>
      </p:sp>
      <p:sp>
        <p:nvSpPr>
          <p:cNvPr id="10" name="x_train">
            <a:extLst>
              <a:ext uri="{FF2B5EF4-FFF2-40B4-BE49-F238E27FC236}">
                <a16:creationId xmlns:a16="http://schemas.microsoft.com/office/drawing/2014/main" id="{B809E8DE-5FC3-0DD0-B2AF-16A1DD0332F7}"/>
              </a:ext>
            </a:extLst>
          </p:cNvPr>
          <p:cNvSpPr txBox="1"/>
          <p:nvPr/>
        </p:nvSpPr>
        <p:spPr>
          <a:xfrm>
            <a:off x="1821066" y="3621000"/>
            <a:ext cx="783869"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r>
              <a:rPr sz="1600"/>
              <a:t>x_train</a:t>
            </a:r>
          </a:p>
        </p:txBody>
      </p:sp>
      <p:sp>
        <p:nvSpPr>
          <p:cNvPr id="11" name="y_train">
            <a:extLst>
              <a:ext uri="{FF2B5EF4-FFF2-40B4-BE49-F238E27FC236}">
                <a16:creationId xmlns:a16="http://schemas.microsoft.com/office/drawing/2014/main" id="{AE929A96-FB48-390C-2E79-EDBB651D2F90}"/>
              </a:ext>
            </a:extLst>
          </p:cNvPr>
          <p:cNvSpPr txBox="1"/>
          <p:nvPr/>
        </p:nvSpPr>
        <p:spPr>
          <a:xfrm>
            <a:off x="3036736" y="3621000"/>
            <a:ext cx="785472"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r>
              <a:rPr sz="1600"/>
              <a:t>y_train</a:t>
            </a:r>
          </a:p>
        </p:txBody>
      </p:sp>
      <p:sp>
        <p:nvSpPr>
          <p:cNvPr id="12" name="角丸四角形">
            <a:extLst>
              <a:ext uri="{FF2B5EF4-FFF2-40B4-BE49-F238E27FC236}">
                <a16:creationId xmlns:a16="http://schemas.microsoft.com/office/drawing/2014/main" id="{2CD399CF-0FF4-0A17-0C14-E167513B2E0D}"/>
              </a:ext>
            </a:extLst>
          </p:cNvPr>
          <p:cNvSpPr/>
          <p:nvPr/>
        </p:nvSpPr>
        <p:spPr>
          <a:xfrm>
            <a:off x="4485322" y="3515100"/>
            <a:ext cx="962978" cy="1058897"/>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3" name="学習モデルの選定">
            <a:extLst>
              <a:ext uri="{FF2B5EF4-FFF2-40B4-BE49-F238E27FC236}">
                <a16:creationId xmlns:a16="http://schemas.microsoft.com/office/drawing/2014/main" id="{509B989A-D2A6-7066-1E85-C3DC853EF0B3}"/>
              </a:ext>
            </a:extLst>
          </p:cNvPr>
          <p:cNvSpPr txBox="1"/>
          <p:nvPr/>
        </p:nvSpPr>
        <p:spPr>
          <a:xfrm>
            <a:off x="4143954" y="2701379"/>
            <a:ext cx="1679948" cy="284693"/>
          </a:xfrm>
          <a:prstGeom prst="rect">
            <a:avLst/>
          </a:prstGeom>
          <a:solidFill>
            <a:schemeClr val="accent3">
              <a:alpha val="51385"/>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sz="1600" err="1"/>
              <a:t>学習モデルの選定</a:t>
            </a:r>
            <a:endParaRPr sz="1600"/>
          </a:p>
        </p:txBody>
      </p:sp>
      <p:sp>
        <p:nvSpPr>
          <p:cNvPr id="14" name="学習">
            <a:extLst>
              <a:ext uri="{FF2B5EF4-FFF2-40B4-BE49-F238E27FC236}">
                <a16:creationId xmlns:a16="http://schemas.microsoft.com/office/drawing/2014/main" id="{08B93AAC-5DF9-E0E9-EF01-EDE47E72D844}"/>
              </a:ext>
            </a:extLst>
          </p:cNvPr>
          <p:cNvSpPr txBox="1"/>
          <p:nvPr/>
        </p:nvSpPr>
        <p:spPr>
          <a:xfrm>
            <a:off x="4742390" y="3930951"/>
            <a:ext cx="448841" cy="284693"/>
          </a:xfrm>
          <a:prstGeom prst="rect">
            <a:avLst/>
          </a:prstGeom>
          <a:ln w="254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200"/>
            </a:lvl1pPr>
          </a:lstStyle>
          <a:p>
            <a:r>
              <a:rPr sz="1600"/>
              <a:t>学習</a:t>
            </a:r>
          </a:p>
        </p:txBody>
      </p:sp>
      <p:sp>
        <p:nvSpPr>
          <p:cNvPr id="15" name="矢印">
            <a:extLst>
              <a:ext uri="{FF2B5EF4-FFF2-40B4-BE49-F238E27FC236}">
                <a16:creationId xmlns:a16="http://schemas.microsoft.com/office/drawing/2014/main" id="{081C6A78-2B97-CA73-FE63-17E68D7F432D}"/>
              </a:ext>
            </a:extLst>
          </p:cNvPr>
          <p:cNvSpPr/>
          <p:nvPr/>
        </p:nvSpPr>
        <p:spPr>
          <a:xfrm>
            <a:off x="3944507" y="3866714"/>
            <a:ext cx="476250"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6" name="矢印">
            <a:extLst>
              <a:ext uri="{FF2B5EF4-FFF2-40B4-BE49-F238E27FC236}">
                <a16:creationId xmlns:a16="http://schemas.microsoft.com/office/drawing/2014/main" id="{72642566-DD11-B108-0338-8C4865EAF7EE}"/>
              </a:ext>
            </a:extLst>
          </p:cNvPr>
          <p:cNvSpPr/>
          <p:nvPr/>
        </p:nvSpPr>
        <p:spPr>
          <a:xfrm rot="5400000">
            <a:off x="4728686" y="2998535"/>
            <a:ext cx="476250"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7" name="角丸四角形">
            <a:extLst>
              <a:ext uri="{FF2B5EF4-FFF2-40B4-BE49-F238E27FC236}">
                <a16:creationId xmlns:a16="http://schemas.microsoft.com/office/drawing/2014/main" id="{3AA07EA9-61D3-09C5-DE42-1B51B4E6E178}"/>
              </a:ext>
            </a:extLst>
          </p:cNvPr>
          <p:cNvSpPr/>
          <p:nvPr/>
        </p:nvSpPr>
        <p:spPr>
          <a:xfrm>
            <a:off x="5894305" y="3514958"/>
            <a:ext cx="962978" cy="1058897"/>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8" name="学習済み…">
            <a:extLst>
              <a:ext uri="{FF2B5EF4-FFF2-40B4-BE49-F238E27FC236}">
                <a16:creationId xmlns:a16="http://schemas.microsoft.com/office/drawing/2014/main" id="{7B1C0929-C88C-E5BE-3A00-987CC4A4E9EE}"/>
              </a:ext>
            </a:extLst>
          </p:cNvPr>
          <p:cNvSpPr txBox="1"/>
          <p:nvPr/>
        </p:nvSpPr>
        <p:spPr>
          <a:xfrm>
            <a:off x="5946188" y="3821002"/>
            <a:ext cx="859211" cy="530915"/>
          </a:xfrm>
          <a:prstGeom prst="rect">
            <a:avLst/>
          </a:prstGeom>
          <a:ln w="254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a:defRPr sz="4200"/>
            </a:pPr>
            <a:r>
              <a:rPr sz="1600"/>
              <a:t>学習済み</a:t>
            </a:r>
          </a:p>
          <a:p>
            <a:pPr>
              <a:defRPr sz="4200"/>
            </a:pPr>
            <a:r>
              <a:rPr sz="1600"/>
              <a:t>モデル</a:t>
            </a:r>
          </a:p>
        </p:txBody>
      </p:sp>
      <p:sp>
        <p:nvSpPr>
          <p:cNvPr id="19" name="矢印">
            <a:extLst>
              <a:ext uri="{FF2B5EF4-FFF2-40B4-BE49-F238E27FC236}">
                <a16:creationId xmlns:a16="http://schemas.microsoft.com/office/drawing/2014/main" id="{F6BAD34B-EFC5-D5C4-2329-44EFA9F3A545}"/>
              </a:ext>
            </a:extLst>
          </p:cNvPr>
          <p:cNvSpPr/>
          <p:nvPr/>
        </p:nvSpPr>
        <p:spPr>
          <a:xfrm>
            <a:off x="5512865" y="38922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0" name="テキスト ボックス 19">
            <a:extLst>
              <a:ext uri="{FF2B5EF4-FFF2-40B4-BE49-F238E27FC236}">
                <a16:creationId xmlns:a16="http://schemas.microsoft.com/office/drawing/2014/main" id="{A1F20BDC-B540-B873-85D7-063795E2DFAD}"/>
              </a:ext>
            </a:extLst>
          </p:cNvPr>
          <p:cNvSpPr txBox="1"/>
          <p:nvPr/>
        </p:nvSpPr>
        <p:spPr>
          <a:xfrm>
            <a:off x="5946188" y="2716319"/>
            <a:ext cx="2435434"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600">
                <a:solidFill>
                  <a:srgbClr val="00B050"/>
                </a:solidFill>
              </a:rPr>
              <a:t>今回は</a:t>
            </a:r>
            <a:r>
              <a:rPr lang="en-US" altLang="ja-JP" sz="1600">
                <a:solidFill>
                  <a:srgbClr val="00B050"/>
                </a:solidFill>
              </a:rPr>
              <a:t>Logistic regression model</a:t>
            </a:r>
            <a:endParaRPr lang="ja-JP" altLang="en-US" sz="1600">
              <a:solidFill>
                <a:srgbClr val="00B050"/>
              </a:solidFill>
            </a:endParaRPr>
          </a:p>
        </p:txBody>
      </p:sp>
      <p:sp>
        <p:nvSpPr>
          <p:cNvPr id="21" name="テキスト ボックス 20">
            <a:extLst>
              <a:ext uri="{FF2B5EF4-FFF2-40B4-BE49-F238E27FC236}">
                <a16:creationId xmlns:a16="http://schemas.microsoft.com/office/drawing/2014/main" id="{CCA42ADE-D522-346E-020E-24930862B13E}"/>
              </a:ext>
            </a:extLst>
          </p:cNvPr>
          <p:cNvSpPr txBox="1"/>
          <p:nvPr/>
        </p:nvSpPr>
        <p:spPr>
          <a:xfrm>
            <a:off x="241697" y="1177705"/>
            <a:ext cx="7747343"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11-13</a:t>
            </a:r>
            <a:r>
              <a:rPr lang="ja-JP" altLang="en-US" sz="1800" b="1">
                <a:solidFill>
                  <a:srgbClr val="0070C0"/>
                </a:solidFill>
                <a:latin typeface="Meiryo" panose="020B0604030504040204" pitchFamily="34" charset="-128"/>
                <a:ea typeface="Meiryo" panose="020B0604030504040204" pitchFamily="34" charset="-128"/>
              </a:rPr>
              <a:t> 学習用データで学習させる</a:t>
            </a:r>
            <a:endParaRPr lang="en-US" altLang="ja-JP" sz="1800" b="1">
              <a:solidFill>
                <a:srgbClr val="0070C0"/>
              </a:solidFill>
              <a:latin typeface="Meiryo" panose="020B0604030504040204" pitchFamily="34" charset="-128"/>
              <a:ea typeface="Meiryo" panose="020B0604030504040204" pitchFamily="34" charset="-128"/>
            </a:endParaRPr>
          </a:p>
        </p:txBody>
      </p:sp>
      <p:sp>
        <p:nvSpPr>
          <p:cNvPr id="22" name="スライド番号プレースホルダー 21">
            <a:extLst>
              <a:ext uri="{FF2B5EF4-FFF2-40B4-BE49-F238E27FC236}">
                <a16:creationId xmlns:a16="http://schemas.microsoft.com/office/drawing/2014/main" id="{5022B989-70E4-4D94-2E91-1FEECABB7AD8}"/>
              </a:ext>
            </a:extLst>
          </p:cNvPr>
          <p:cNvSpPr>
            <a:spLocks noGrp="1"/>
          </p:cNvSpPr>
          <p:nvPr>
            <p:ph type="sldNum" sz="quarter" idx="2"/>
          </p:nvPr>
        </p:nvSpPr>
        <p:spPr/>
        <p:txBody>
          <a:bodyPr/>
          <a:lstStyle/>
          <a:p>
            <a:fld id="{86CB4B4D-7CA3-9044-876B-883B54F8677D}" type="slidenum">
              <a:rPr lang="en-US" altLang="ja-JP" smtClean="0"/>
              <a:t>21</a:t>
            </a:fld>
            <a:endParaRPr lang="ja-JP" altLang="en-US"/>
          </a:p>
        </p:txBody>
      </p:sp>
      <p:sp>
        <p:nvSpPr>
          <p:cNvPr id="23" name="右矢印 22">
            <a:extLst>
              <a:ext uri="{FF2B5EF4-FFF2-40B4-BE49-F238E27FC236}">
                <a16:creationId xmlns:a16="http://schemas.microsoft.com/office/drawing/2014/main" id="{398CBEBF-03B9-AFBD-161D-23ED98DA7D55}"/>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266432556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3" name="下矢印 12">
            <a:extLst>
              <a:ext uri="{FF2B5EF4-FFF2-40B4-BE49-F238E27FC236}">
                <a16:creationId xmlns:a16="http://schemas.microsoft.com/office/drawing/2014/main" id="{7B125E57-4175-EF62-3114-0A4A78D188E8}"/>
              </a:ext>
            </a:extLst>
          </p:cNvPr>
          <p:cNvSpPr/>
          <p:nvPr/>
        </p:nvSpPr>
        <p:spPr>
          <a:xfrm flipH="1">
            <a:off x="1564848" y="3142800"/>
            <a:ext cx="339241" cy="360000"/>
          </a:xfrm>
          <a:prstGeom prst="down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4" name="テキスト ボックス 13">
            <a:extLst>
              <a:ext uri="{FF2B5EF4-FFF2-40B4-BE49-F238E27FC236}">
                <a16:creationId xmlns:a16="http://schemas.microsoft.com/office/drawing/2014/main" id="{99131579-D552-D454-B68B-DEE3A25CC431}"/>
              </a:ext>
            </a:extLst>
          </p:cNvPr>
          <p:cNvSpPr txBox="1"/>
          <p:nvPr/>
        </p:nvSpPr>
        <p:spPr>
          <a:xfrm>
            <a:off x="1838026" y="3127067"/>
            <a:ext cx="678233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r>
              <a:rPr lang="ja-JP" altLang="en-US" sz="1800"/>
              <a:t>係数</a:t>
            </a:r>
            <a:r>
              <a:rPr lang="en-US" altLang="ja-JP" sz="1800"/>
              <a:t>(</a:t>
            </a:r>
            <a:r>
              <a:rPr lang="ja-JP" altLang="en-US" sz="1800"/>
              <a:t>傾き）は</a:t>
            </a:r>
            <a:r>
              <a:rPr lang="en-US" altLang="ja-JP" sz="1800"/>
              <a:t>10</a:t>
            </a:r>
            <a:r>
              <a:rPr lang="ja-JP" altLang="en-US" sz="1800"/>
              <a:t>個の特徴量について、それぞれ求められている</a:t>
            </a:r>
          </a:p>
        </p:txBody>
      </p:sp>
      <p:sp>
        <p:nvSpPr>
          <p:cNvPr id="2" name="線形回帰で88歳の歯周病の歯の本数を予測する">
            <a:extLst>
              <a:ext uri="{FF2B5EF4-FFF2-40B4-BE49-F238E27FC236}">
                <a16:creationId xmlns:a16="http://schemas.microsoft.com/office/drawing/2014/main" id="{B46EE375-0C64-A02F-B6E8-CA76C82E6A6A}"/>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994DFF94-EF65-A8AF-F21A-8E62CA35B3CE}"/>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rgbClr val="FF0000"/>
                </a:solidFill>
              </a:rPr>
              <a:t>STEP4：傾きと切片</a:t>
            </a:r>
            <a:r>
              <a:rPr lang="ja-JP" altLang="en-US" sz="1200">
                <a:solidFill>
                  <a:srgbClr val="FF0000"/>
                </a:solidFill>
              </a:rPr>
              <a:t>を求める</a:t>
            </a:r>
            <a:endParaRPr lang="en-US" altLang="ja-JP" sz="1200">
              <a:solidFill>
                <a:srgbClr val="FF0000"/>
              </a:solidFill>
            </a:endParaRPr>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4" name="①学習モデルの選択(今回は線形回帰)…">
            <a:extLst>
              <a:ext uri="{FF2B5EF4-FFF2-40B4-BE49-F238E27FC236}">
                <a16:creationId xmlns:a16="http://schemas.microsoft.com/office/drawing/2014/main" id="{D8554563-7117-B794-A691-851E2927AF9F}"/>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：傾きと切片を求める</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057D6610-5577-88BF-6FFC-2A557C7CAC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703146" y="2281417"/>
            <a:ext cx="7505319" cy="748376"/>
          </a:xfrm>
          <a:prstGeom prst="rect">
            <a:avLst/>
          </a:prstGeom>
          <a:ln>
            <a:noFill/>
          </a:ln>
          <a:extLst>
            <a:ext uri="{53640926-AAD7-44D8-BBD7-CCE9431645EC}">
              <a14:shadowObscured xmlns:a14="http://schemas.microsoft.com/office/drawing/2010/main"/>
            </a:ext>
          </a:extLst>
        </p:spPr>
      </p:pic>
      <p:sp>
        <p:nvSpPr>
          <p:cNvPr id="8" name="テキスト ボックス 7">
            <a:extLst>
              <a:ext uri="{FF2B5EF4-FFF2-40B4-BE49-F238E27FC236}">
                <a16:creationId xmlns:a16="http://schemas.microsoft.com/office/drawing/2014/main" id="{9C4792C2-1FB8-B4A1-53CE-EA33D87877E7}"/>
              </a:ext>
            </a:extLst>
          </p:cNvPr>
          <p:cNvSpPr txBox="1"/>
          <p:nvPr/>
        </p:nvSpPr>
        <p:spPr>
          <a:xfrm>
            <a:off x="1023929" y="4613980"/>
            <a:ext cx="678233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r>
              <a:rPr lang="ja-JP" altLang="en-US" sz="1800">
                <a:solidFill>
                  <a:srgbClr val="FF0000"/>
                </a:solidFill>
              </a:rPr>
              <a:t>学習済みのロジスティック回帰式が完成</a:t>
            </a:r>
          </a:p>
        </p:txBody>
      </p:sp>
      <p:sp>
        <p:nvSpPr>
          <p:cNvPr id="5" name="スライド番号プレースホルダー 4">
            <a:extLst>
              <a:ext uri="{FF2B5EF4-FFF2-40B4-BE49-F238E27FC236}">
                <a16:creationId xmlns:a16="http://schemas.microsoft.com/office/drawing/2014/main" id="{622C570D-339E-FD0A-1D34-CE4C67BC4AB3}"/>
              </a:ext>
            </a:extLst>
          </p:cNvPr>
          <p:cNvSpPr>
            <a:spLocks noGrp="1"/>
          </p:cNvSpPr>
          <p:nvPr>
            <p:ph type="sldNum" sz="quarter" idx="2"/>
          </p:nvPr>
        </p:nvSpPr>
        <p:spPr/>
        <p:txBody>
          <a:bodyPr/>
          <a:lstStyle/>
          <a:p>
            <a:fld id="{86CB4B4D-7CA3-9044-876B-883B54F8677D}" type="slidenum">
              <a:rPr lang="en-US" altLang="ja-JP" smtClean="0"/>
              <a:t>22</a:t>
            </a:fld>
            <a:endParaRPr lang="ja-JP" altLang="en-US"/>
          </a:p>
        </p:txBody>
      </p:sp>
      <p:sp>
        <p:nvSpPr>
          <p:cNvPr id="9" name="テキスト ボックス 8">
            <a:extLst>
              <a:ext uri="{FF2B5EF4-FFF2-40B4-BE49-F238E27FC236}">
                <a16:creationId xmlns:a16="http://schemas.microsoft.com/office/drawing/2014/main" id="{001713FA-CF92-8FD1-7624-3F06C30D7A3C}"/>
              </a:ext>
            </a:extLst>
          </p:cNvPr>
          <p:cNvSpPr txBox="1"/>
          <p:nvPr/>
        </p:nvSpPr>
        <p:spPr>
          <a:xfrm>
            <a:off x="0" y="808574"/>
            <a:ext cx="7747343"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11-14</a:t>
            </a:r>
            <a:r>
              <a:rPr lang="ja-JP" altLang="en-US" sz="1800" b="1">
                <a:solidFill>
                  <a:srgbClr val="0070C0"/>
                </a:solidFill>
                <a:latin typeface="Meiryo" panose="020B0604030504040204" pitchFamily="34" charset="-128"/>
                <a:ea typeface="Meiryo" panose="020B0604030504040204" pitchFamily="34" charset="-128"/>
              </a:rPr>
              <a:t> 学習済みモデルの傾きと切片を求める</a:t>
            </a:r>
            <a:endParaRPr lang="en-US" altLang="ja-JP" sz="1800" b="1">
              <a:solidFill>
                <a:srgbClr val="0070C0"/>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5D083FD4-281D-AF50-9AF0-CEA98F85D3D1}"/>
              </a:ext>
            </a:extLst>
          </p:cNvPr>
          <p:cNvSpPr/>
          <p:nvPr/>
        </p:nvSpPr>
        <p:spPr>
          <a:xfrm>
            <a:off x="444798" y="1262957"/>
            <a:ext cx="5578937" cy="959681"/>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22039" indent="13692" algn="l">
              <a:lnSpc>
                <a:spcPct val="150000"/>
              </a:lnSpc>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rPr>
              <a:t>(</a:t>
            </a:r>
            <a:r>
              <a:rPr lang="en" altLang="ja-JP" sz="2000" b="1" err="1">
                <a:solidFill>
                  <a:schemeClr val="tx1"/>
                </a:solidFill>
                <a:latin typeface="Courier New" panose="02070309020205020404" pitchFamily="49" charset="0"/>
              </a:rPr>
              <a:t>model_bc.coef</a:t>
            </a:r>
            <a:r>
              <a:rPr lang="en" altLang="ja-JP" sz="2000" b="1">
                <a:solidFill>
                  <a:schemeClr val="tx1"/>
                </a:solidFill>
                <a:latin typeface="Courier New" panose="02070309020205020404" pitchFamily="49" charset="0"/>
              </a:rPr>
              <a:t>_</a:t>
            </a:r>
            <a:r>
              <a:rPr lang="en" altLang="ja-JP" sz="2000" b="1">
                <a:solidFill>
                  <a:schemeClr val="accent1">
                    <a:lumMod val="75000"/>
                  </a:schemeClr>
                </a:solidFill>
                <a:latin typeface="Courier New" panose="02070309020205020404" pitchFamily="49" charset="0"/>
              </a:rPr>
              <a:t>)</a:t>
            </a:r>
          </a:p>
          <a:p>
            <a:pPr marL="122039" indent="13692" algn="l">
              <a:lnSpc>
                <a:spcPct val="150000"/>
              </a:lnSpc>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rPr>
              <a:t>(</a:t>
            </a:r>
            <a:r>
              <a:rPr lang="en" altLang="ja-JP" sz="2000" b="1" err="1">
                <a:solidFill>
                  <a:schemeClr val="tx1"/>
                </a:solidFill>
                <a:latin typeface="Courier New" panose="02070309020205020404" pitchFamily="49" charset="0"/>
              </a:rPr>
              <a:t>model_bc.intercept</a:t>
            </a:r>
            <a:r>
              <a:rPr lang="en" altLang="ja-JP" sz="2000" b="1">
                <a:solidFill>
                  <a:schemeClr val="tx1"/>
                </a:solidFill>
                <a:latin typeface="Courier New" panose="02070309020205020404" pitchFamily="49" charset="0"/>
              </a:rPr>
              <a:t>_</a:t>
            </a:r>
            <a:r>
              <a:rPr lang="en" altLang="ja-JP" sz="2000" b="1">
                <a:solidFill>
                  <a:schemeClr val="accent1">
                    <a:lumMod val="75000"/>
                  </a:schemeClr>
                </a:solidFill>
                <a:latin typeface="Courier New" panose="02070309020205020404" pitchFamily="49" charset="0"/>
              </a:rPr>
              <a:t>)</a:t>
            </a:r>
          </a:p>
        </p:txBody>
      </p:sp>
      <mc:AlternateContent xmlns:mc="http://schemas.openxmlformats.org/markup-compatibility/2006" xmlns:a14="http://schemas.microsoft.com/office/drawing/2010/main">
        <mc:Choice Requires="a14">
          <p:sp>
            <p:nvSpPr>
              <p:cNvPr id="10" name="y = b0 + b1x (y : 目的変数、x : 説明変数、b0 : 切片、b1 : 傾き)">
                <a:extLst>
                  <a:ext uri="{FF2B5EF4-FFF2-40B4-BE49-F238E27FC236}">
                    <a16:creationId xmlns:a16="http://schemas.microsoft.com/office/drawing/2014/main" id="{95E94AC3-8BD8-7FED-B7AC-FA6ADF6EC9CD}"/>
                  </a:ext>
                </a:extLst>
              </p:cNvPr>
              <p:cNvSpPr txBox="1"/>
              <p:nvPr/>
            </p:nvSpPr>
            <p:spPr>
              <a:xfrm>
                <a:off x="88274" y="3443680"/>
                <a:ext cx="7717992" cy="736355"/>
              </a:xfrm>
              <a:prstGeom prst="rect">
                <a:avLst/>
              </a:prstGeom>
              <a:ln w="25400">
                <a:noFill/>
                <a:miter lim="400000"/>
              </a:ln>
              <a:extLst>
                <a:ext uri="{C572A759-6A51-4108-AA02-DFA0A04FC94B}">
                  <ma14:wrappingTextBoxFlag xmlns:ma14="http://schemas.microsoft.com/office/mac/drawingml/2011/main" xmlns:m="http://schemas.openxmlformats.org/officeDocument/2006/math" xmlns="" val="1"/>
                </a:ext>
              </a:extLst>
            </p:spPr>
            <p:txBody>
              <a:bodyPr wrap="square" lIns="19050" tIns="19050" rIns="19050" bIns="19050" anchor="ctr">
                <a:spAutoFit/>
              </a:bodyPr>
              <a:lstStyle/>
              <a:p>
                <a:pPr>
                  <a:defRPr sz="5100"/>
                </a:pPr>
                <a:r>
                  <a:rPr lang="en-US" sz="3200">
                    <a:latin typeface="Cambria Math" panose="02040503050406030204" pitchFamily="18" charset="0"/>
                    <a:ea typeface="Cambria Math" panose="02040503050406030204" pitchFamily="18" charset="0"/>
                  </a:rPr>
                  <a:t>P</a:t>
                </a:r>
                <a14:m>
                  <m:oMath xmlns:m="http://schemas.openxmlformats.org/officeDocument/2006/math">
                    <m:r>
                      <a:rPr lang="en-US" altLang="ja-JP" sz="3200" b="0" i="0" smtClean="0">
                        <a:latin typeface="Cambria Math" panose="02040503050406030204" pitchFamily="18" charset="0"/>
                        <a:ea typeface="Cambria Math" panose="02040503050406030204" pitchFamily="18" charset="0"/>
                      </a:rPr>
                      <m:t>(</m:t>
                    </m:r>
                    <m:r>
                      <a:rPr lang="en-US" altLang="ja-JP" sz="3200" b="0" i="1" smtClean="0">
                        <a:latin typeface="Cambria Math" panose="02040503050406030204" pitchFamily="18" charset="0"/>
                        <a:ea typeface="Cambria Math" panose="02040503050406030204" pitchFamily="18" charset="0"/>
                      </a:rPr>
                      <m:t>𝑥</m:t>
                    </m:r>
                    <m:r>
                      <a:rPr lang="en-US" altLang="ja-JP" sz="3200">
                        <a:latin typeface="Cambria Math" panose="02040503050406030204" pitchFamily="18" charset="0"/>
                        <a:ea typeface="Cambria Math" panose="02040503050406030204" pitchFamily="18" charset="0"/>
                      </a:rPr>
                      <m:t>)</m:t>
                    </m:r>
                  </m:oMath>
                </a14:m>
                <a:r>
                  <a:rPr lang="en-US" sz="3200">
                    <a:latin typeface="Cambria Math" panose="02040503050406030204" pitchFamily="18" charset="0"/>
                    <a:ea typeface="Cambria Math" panose="02040503050406030204" pitchFamily="18" charset="0"/>
                  </a:rPr>
                  <a:t> = </a:t>
                </a:r>
                <a14:m>
                  <m:oMath xmlns:m="http://schemas.openxmlformats.org/officeDocument/2006/math">
                    <m:f>
                      <m:fPr>
                        <m:ctrlPr>
                          <a:rPr lang="en-US" altLang="ja-JP" sz="3200" i="1" smtClean="0">
                            <a:latin typeface="Cambria Math" panose="02040503050406030204" pitchFamily="18" charset="0"/>
                            <a:ea typeface="Cambria Math" panose="02040503050406030204" pitchFamily="18" charset="0"/>
                          </a:rPr>
                        </m:ctrlPr>
                      </m:fPr>
                      <m:num>
                        <m:r>
                          <a:rPr lang="en-US" altLang="ja-JP" sz="3200" b="0" i="1" smtClean="0">
                            <a:latin typeface="Cambria Math" panose="02040503050406030204" pitchFamily="18" charset="0"/>
                            <a:ea typeface="Cambria Math" panose="02040503050406030204" pitchFamily="18" charset="0"/>
                          </a:rPr>
                          <m:t>1</m:t>
                        </m:r>
                      </m:num>
                      <m:den>
                        <m:r>
                          <a:rPr lang="en-US" altLang="ja-JP" sz="3200" b="0" i="1" smtClean="0">
                            <a:latin typeface="Cambria Math" panose="02040503050406030204" pitchFamily="18" charset="0"/>
                            <a:ea typeface="Cambria Math" panose="02040503050406030204" pitchFamily="18" charset="0"/>
                          </a:rPr>
                          <m:t>1+</m:t>
                        </m:r>
                        <m:r>
                          <a:rPr lang="en-US" altLang="ja-JP" sz="3200" b="0" i="1" smtClean="0">
                            <a:latin typeface="Cambria Math" panose="02040503050406030204" pitchFamily="18" charset="0"/>
                            <a:ea typeface="Cambria Math" panose="02040503050406030204" pitchFamily="18" charset="0"/>
                          </a:rPr>
                          <m:t>𝑒</m:t>
                        </m:r>
                        <m:r>
                          <a:rPr lang="en-US" altLang="ja-JP" sz="3200" b="0" i="1" smtClean="0">
                            <a:latin typeface="Cambria Math" panose="02040503050406030204" pitchFamily="18" charset="0"/>
                            <a:ea typeface="Cambria Math" panose="02040503050406030204" pitchFamily="18" charset="0"/>
                          </a:rPr>
                          <m:t>                                                                                </m:t>
                        </m:r>
                      </m:den>
                    </m:f>
                  </m:oMath>
                </a14:m>
                <a:endParaRPr sz="3200">
                  <a:latin typeface="Cambria Math" panose="02040503050406030204" pitchFamily="18" charset="0"/>
                  <a:ea typeface="Cambria Math" panose="02040503050406030204" pitchFamily="18" charset="0"/>
                </a:endParaRPr>
              </a:p>
            </p:txBody>
          </p:sp>
        </mc:Choice>
        <mc:Fallback xmlns="">
          <p:sp>
            <p:nvSpPr>
              <p:cNvPr id="10" name="y = b0 + b1x (y : 目的変数、x : 説明変数、b0 : 切片、b1 : 傾き)">
                <a:extLst>
                  <a:ext uri="{FF2B5EF4-FFF2-40B4-BE49-F238E27FC236}">
                    <a16:creationId xmlns:a16="http://schemas.microsoft.com/office/drawing/2014/main" id="{95E94AC3-8BD8-7FED-B7AC-FA6ADF6EC9CD}"/>
                  </a:ext>
                </a:extLst>
              </p:cNvPr>
              <p:cNvSpPr txBox="1">
                <a:spLocks noRot="1" noChangeAspect="1" noMove="1" noResize="1" noEditPoints="1" noAdjustHandles="1" noChangeArrowheads="1" noChangeShapeType="1" noTextEdit="1"/>
              </p:cNvSpPr>
              <p:nvPr/>
            </p:nvSpPr>
            <p:spPr>
              <a:xfrm>
                <a:off x="88274" y="3443680"/>
                <a:ext cx="7717992" cy="736355"/>
              </a:xfrm>
              <a:prstGeom prst="rect">
                <a:avLst/>
              </a:prstGeom>
              <a:blipFill>
                <a:blip r:embed="rId4"/>
                <a:stretch>
                  <a:fillRect t="-2479" b="-14050"/>
                </a:stretch>
              </a:blipFill>
              <a:ln w="25400">
                <a:noFill/>
                <a:miter lim="400000"/>
              </a:ln>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sp>
        <p:nvSpPr>
          <p:cNvPr id="15" name="テキスト ボックス 14">
            <a:extLst>
              <a:ext uri="{FF2B5EF4-FFF2-40B4-BE49-F238E27FC236}">
                <a16:creationId xmlns:a16="http://schemas.microsoft.com/office/drawing/2014/main" id="{3FCF03FE-8C14-2424-2E8E-3D2B94881FD3}"/>
              </a:ext>
            </a:extLst>
          </p:cNvPr>
          <p:cNvSpPr txBox="1"/>
          <p:nvPr/>
        </p:nvSpPr>
        <p:spPr>
          <a:xfrm>
            <a:off x="2235832" y="3806278"/>
            <a:ext cx="6384531"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1400" b="1" dirty="0">
                <a:solidFill>
                  <a:schemeClr val="tx1"/>
                </a:solidFill>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dirty="0">
                <a:solidFill>
                  <a:srgbClr val="7030A0"/>
                </a:solidFill>
                <a:effectLst/>
                <a:latin typeface="Cambria Math" panose="02040503050406030204" pitchFamily="18" charset="0"/>
                <a:ea typeface="Cambria Math" panose="02040503050406030204" pitchFamily="18" charset="0"/>
                <a:cs typeface="Courier New" panose="02070309020205020404" pitchFamily="49" charset="0"/>
              </a:rPr>
              <a:t>0.71</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4.44</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radius</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-0.16</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texture</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-0.49</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perimeter</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-0.02</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area</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  </a:t>
            </a:r>
          </a:p>
          <a:p>
            <a:pPr marL="0" marR="0" indent="0" algn="l" defTabSz="825500" rtl="0" fontAlgn="auto" latinLnBrk="0" hangingPunct="0">
              <a:lnSpc>
                <a:spcPct val="100000"/>
              </a:lnSpc>
              <a:spcBef>
                <a:spcPts val="0"/>
              </a:spcBef>
              <a:spcAft>
                <a:spcPts val="0"/>
              </a:spcAft>
              <a:buClrTx/>
              <a:buSzTx/>
              <a:buFontTx/>
              <a:buNone/>
              <a:tabLst/>
            </a:pPr>
            <a:r>
              <a:rPr lang="en-US" altLang="ja-JP" sz="1400" b="1" dirty="0">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-0.20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 smoothness</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 (</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-0.88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compactness</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 (</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-1.17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concavity</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 </a:t>
            </a:r>
          </a:p>
          <a:p>
            <a:pPr marL="0" marR="0" indent="0" algn="l" defTabSz="825500" rtl="0" fontAlgn="auto" latinLnBrk="0" hangingPunct="0">
              <a:lnSpc>
                <a:spcPct val="100000"/>
              </a:lnSpc>
              <a:spcBef>
                <a:spcPts val="0"/>
              </a:spcBef>
              <a:spcAft>
                <a:spcPts val="0"/>
              </a:spcAft>
              <a:buClrTx/>
              <a:buSzTx/>
              <a:buFontTx/>
              <a:buNone/>
              <a:tabLst/>
            </a:pPr>
            <a:r>
              <a:rPr lang="en-US" altLang="ja-JP" sz="1400" b="1" dirty="0">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-0.52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concave points</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 (</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-0.32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 symmetry</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 (</a:t>
            </a:r>
            <a:r>
              <a:rPr lang="en-US" altLang="ja-JP" sz="1400" b="1" dirty="0">
                <a:solidFill>
                  <a:schemeClr val="accent6">
                    <a:lumMod val="75000"/>
                  </a:schemeClr>
                </a:solidFill>
                <a:effectLst/>
                <a:latin typeface="Cambria Math" panose="02040503050406030204" pitchFamily="18" charset="0"/>
                <a:ea typeface="Cambria Math" panose="02040503050406030204" pitchFamily="18" charset="0"/>
                <a:cs typeface="Courier New" panose="02070309020205020404" pitchFamily="49" charset="0"/>
              </a:rPr>
              <a:t>-0.06 </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 </a:t>
            </a:r>
            <a:r>
              <a:rPr lang="en-US" altLang="ja-JP" sz="1400" b="1" i="1" dirty="0">
                <a:effectLst/>
                <a:latin typeface="Cambria Math" panose="02040503050406030204" pitchFamily="18" charset="0"/>
                <a:ea typeface="Cambria Math" panose="02040503050406030204" pitchFamily="18" charset="0"/>
                <a:cs typeface="Courier New" panose="02070309020205020404" pitchFamily="49" charset="0"/>
              </a:rPr>
              <a:t>fractal dimension</a:t>
            </a:r>
            <a:r>
              <a:rPr lang="en-US" altLang="ja-JP" sz="1400" b="1" dirty="0">
                <a:effectLst/>
                <a:latin typeface="Cambria Math" panose="02040503050406030204" pitchFamily="18" charset="0"/>
                <a:ea typeface="Cambria Math" panose="02040503050406030204" pitchFamily="18" charset="0"/>
                <a:cs typeface="Courier New" panose="02070309020205020404" pitchFamily="49" charset="0"/>
              </a:rPr>
              <a:t>))</a:t>
            </a:r>
            <a:endParaRPr kumimoji="0" lang="ja-JP" altLang="en-US" sz="1400" b="0" i="0" u="none" strike="noStrike" cap="none" spc="0" normalizeH="0" baseline="0">
              <a:ln>
                <a:noFill/>
              </a:ln>
              <a:solidFill>
                <a:srgbClr val="000000"/>
              </a:solidFill>
              <a:effectLst/>
              <a:uFillTx/>
              <a:latin typeface="Cambria Math" panose="02040503050406030204" pitchFamily="18" charset="0"/>
              <a:sym typeface="ヒラギノ角ゴ ProN W6"/>
            </a:endParaRPr>
          </a:p>
        </p:txBody>
      </p:sp>
      <p:sp>
        <p:nvSpPr>
          <p:cNvPr id="16" name="下矢印 15">
            <a:extLst>
              <a:ext uri="{FF2B5EF4-FFF2-40B4-BE49-F238E27FC236}">
                <a16:creationId xmlns:a16="http://schemas.microsoft.com/office/drawing/2014/main" id="{1D09A600-63BE-9217-C32C-54F98ADF18D2}"/>
              </a:ext>
            </a:extLst>
          </p:cNvPr>
          <p:cNvSpPr/>
          <p:nvPr/>
        </p:nvSpPr>
        <p:spPr>
          <a:xfrm rot="16200000" flipH="1">
            <a:off x="437349" y="2373431"/>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7" name="正方形/長方形 16">
            <a:extLst>
              <a:ext uri="{FF2B5EF4-FFF2-40B4-BE49-F238E27FC236}">
                <a16:creationId xmlns:a16="http://schemas.microsoft.com/office/drawing/2014/main" id="{AE582A03-2B41-B79A-BBFE-8C0A8A97C861}"/>
              </a:ext>
            </a:extLst>
          </p:cNvPr>
          <p:cNvSpPr/>
          <p:nvPr/>
        </p:nvSpPr>
        <p:spPr>
          <a:xfrm>
            <a:off x="773222" y="2818615"/>
            <a:ext cx="1404371" cy="258313"/>
          </a:xfrm>
          <a:prstGeom prst="rect">
            <a:avLst/>
          </a:prstGeom>
          <a:noFill/>
          <a:ln w="15875"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正方形/長方形 17">
            <a:extLst>
              <a:ext uri="{FF2B5EF4-FFF2-40B4-BE49-F238E27FC236}">
                <a16:creationId xmlns:a16="http://schemas.microsoft.com/office/drawing/2014/main" id="{1D4C8A20-63F9-6232-D502-01C0B5BC40D1}"/>
              </a:ext>
            </a:extLst>
          </p:cNvPr>
          <p:cNvSpPr/>
          <p:nvPr/>
        </p:nvSpPr>
        <p:spPr>
          <a:xfrm>
            <a:off x="773222" y="2320553"/>
            <a:ext cx="7505319" cy="460354"/>
          </a:xfrm>
          <a:prstGeom prst="rect">
            <a:avLst/>
          </a:prstGeom>
          <a:noFill/>
          <a:ln w="15875" cap="flat">
            <a:solidFill>
              <a:schemeClr val="accent6">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右矢印 18">
            <a:extLst>
              <a:ext uri="{FF2B5EF4-FFF2-40B4-BE49-F238E27FC236}">
                <a16:creationId xmlns:a16="http://schemas.microsoft.com/office/drawing/2014/main" id="{77B83990-0F39-08A7-6CE0-E6FA427AC4EA}"/>
              </a:ext>
            </a:extLst>
          </p:cNvPr>
          <p:cNvSpPr/>
          <p:nvPr/>
        </p:nvSpPr>
        <p:spPr>
          <a:xfrm>
            <a:off x="8135297" y="464187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7257181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検証用データを用いて学習結果を評価する"/>
          <p:cNvSpPr txBox="1"/>
          <p:nvPr/>
        </p:nvSpPr>
        <p:spPr>
          <a:xfrm>
            <a:off x="315111" y="990274"/>
            <a:ext cx="4307268"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11-15 </a:t>
            </a:r>
            <a:r>
              <a:rPr sz="1800" b="1" err="1">
                <a:solidFill>
                  <a:srgbClr val="0070C0"/>
                </a:solidFill>
                <a:latin typeface="Meiryo" panose="020B0604030504040204" pitchFamily="34" charset="-128"/>
                <a:ea typeface="Meiryo" panose="020B0604030504040204" pitchFamily="34" charset="-128"/>
              </a:rPr>
              <a:t>検証用</a:t>
            </a:r>
            <a:r>
              <a:rPr lang="ja-JP" altLang="en-US" sz="1800" b="1">
                <a:solidFill>
                  <a:srgbClr val="0070C0"/>
                </a:solidFill>
                <a:latin typeface="Meiryo" panose="020B0604030504040204" pitchFamily="34" charset="-128"/>
                <a:ea typeface="Meiryo" panose="020B0604030504040204" pitchFamily="34" charset="-128"/>
              </a:rPr>
              <a:t>データで分類を行う</a:t>
            </a:r>
            <a:endParaRPr sz="1800" b="1">
              <a:solidFill>
                <a:srgbClr val="0070C0"/>
              </a:solidFill>
              <a:latin typeface="Meiryo" panose="020B0604030504040204" pitchFamily="34" charset="-128"/>
              <a:ea typeface="Meiryo" panose="020B0604030504040204" pitchFamily="34" charset="-128"/>
            </a:endParaRPr>
          </a:p>
        </p:txBody>
      </p:sp>
      <p:sp>
        <p:nvSpPr>
          <p:cNvPr id="435"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39" name="print(x2_test)…"/>
          <p:cNvSpPr txBox="1"/>
          <p:nvPr/>
        </p:nvSpPr>
        <p:spPr>
          <a:xfrm>
            <a:off x="492937" y="1355263"/>
            <a:ext cx="5070688" cy="957561"/>
          </a:xfrm>
          <a:prstGeom prst="rect">
            <a:avLst/>
          </a:prstGeom>
          <a:ln w="25400">
            <a:solidFill>
              <a:srgbClr val="00B0F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0500" tIns="0" rIns="40500" bIns="72000" anchor="ctr">
            <a:spAutoFit/>
          </a:bodyPr>
          <a:lstStyle/>
          <a:p>
            <a:pPr marL="100013" indent="21431" algn="l">
              <a:lnSpc>
                <a:spcPct val="150000"/>
              </a:lnSpc>
              <a:defRPr sz="3900"/>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model_bc.predict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x_test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p>
          <a:p>
            <a:pPr marL="100013" indent="21431" algn="l">
              <a:lnSpc>
                <a:spcPct val="150000"/>
              </a:lnSpc>
              <a:defRPr sz="3900"/>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np.array</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y_test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p>
        </p:txBody>
      </p:sp>
      <p:sp>
        <p:nvSpPr>
          <p:cNvPr id="6" name="正方形/長方形 5">
            <a:extLst>
              <a:ext uri="{FF2B5EF4-FFF2-40B4-BE49-F238E27FC236}">
                <a16:creationId xmlns:a16="http://schemas.microsoft.com/office/drawing/2014/main" id="{5D8E0267-F009-02CB-9B11-F453FC415DB7}"/>
              </a:ext>
            </a:extLst>
          </p:cNvPr>
          <p:cNvSpPr/>
          <p:nvPr/>
        </p:nvSpPr>
        <p:spPr>
          <a:xfrm>
            <a:off x="1621936" y="2650491"/>
            <a:ext cx="174688" cy="184666"/>
          </a:xfrm>
          <a:prstGeom prst="rect">
            <a:avLst/>
          </a:prstGeom>
          <a:noFill/>
          <a:ln w="28575"/>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11" name="正方形/長方形 10">
            <a:extLst>
              <a:ext uri="{FF2B5EF4-FFF2-40B4-BE49-F238E27FC236}">
                <a16:creationId xmlns:a16="http://schemas.microsoft.com/office/drawing/2014/main" id="{66AF0A6E-24E7-C9C6-E877-4AAA4E0E9E88}"/>
              </a:ext>
            </a:extLst>
          </p:cNvPr>
          <p:cNvSpPr/>
          <p:nvPr/>
        </p:nvSpPr>
        <p:spPr>
          <a:xfrm>
            <a:off x="1895653" y="2653499"/>
            <a:ext cx="174688" cy="184666"/>
          </a:xfrm>
          <a:prstGeom prst="rect">
            <a:avLst/>
          </a:prstGeom>
          <a:noFill/>
          <a:ln w="28575">
            <a:solidFill>
              <a:srgbClr val="D883FF"/>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13" name="テキスト ボックス 12">
            <a:extLst>
              <a:ext uri="{FF2B5EF4-FFF2-40B4-BE49-F238E27FC236}">
                <a16:creationId xmlns:a16="http://schemas.microsoft.com/office/drawing/2014/main" id="{3E0F9C5D-CA44-9DD1-1458-375033CC0609}"/>
              </a:ext>
            </a:extLst>
          </p:cNvPr>
          <p:cNvSpPr txBox="1"/>
          <p:nvPr/>
        </p:nvSpPr>
        <p:spPr>
          <a:xfrm>
            <a:off x="5448300" y="2669432"/>
            <a:ext cx="3498627"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err="1">
                <a:solidFill>
                  <a:schemeClr val="tx1"/>
                </a:solidFill>
              </a:rPr>
              <a:t>x_test</a:t>
            </a:r>
            <a:r>
              <a:rPr lang="ja-JP" altLang="en-US" sz="1600">
                <a:solidFill>
                  <a:schemeClr val="tx1"/>
                </a:solidFill>
              </a:rPr>
              <a:t>のデータから</a:t>
            </a:r>
            <a:r>
              <a:rPr lang="en-US" altLang="ja-JP" sz="1600">
                <a:solidFill>
                  <a:schemeClr val="tx1"/>
                </a:solidFill>
              </a:rPr>
              <a:t>y</a:t>
            </a:r>
            <a:r>
              <a:rPr lang="ja-JP" altLang="en-US" sz="1600">
                <a:solidFill>
                  <a:schemeClr val="tx1"/>
                </a:solidFill>
              </a:rPr>
              <a:t>が</a:t>
            </a:r>
            <a:r>
              <a:rPr lang="en-US" altLang="ja-JP" sz="1600">
                <a:solidFill>
                  <a:schemeClr val="tx1"/>
                </a:solidFill>
              </a:rPr>
              <a:t>0/1</a:t>
            </a:r>
            <a:r>
              <a:rPr lang="ja-JP" altLang="en-US" sz="1600">
                <a:solidFill>
                  <a:schemeClr val="tx1"/>
                </a:solidFill>
              </a:rPr>
              <a:t>かを分類</a:t>
            </a:r>
          </a:p>
        </p:txBody>
      </p:sp>
      <p:sp>
        <p:nvSpPr>
          <p:cNvPr id="14" name="テキスト ボックス 13">
            <a:extLst>
              <a:ext uri="{FF2B5EF4-FFF2-40B4-BE49-F238E27FC236}">
                <a16:creationId xmlns:a16="http://schemas.microsoft.com/office/drawing/2014/main" id="{27B99456-D1A9-2F55-353A-D89F553AC023}"/>
              </a:ext>
            </a:extLst>
          </p:cNvPr>
          <p:cNvSpPr txBox="1"/>
          <p:nvPr/>
        </p:nvSpPr>
        <p:spPr>
          <a:xfrm>
            <a:off x="5304187" y="3555477"/>
            <a:ext cx="2166566"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r>
              <a:rPr lang="en-US" altLang="ja-JP" sz="1600" err="1">
                <a:solidFill>
                  <a:schemeClr val="tx1"/>
                </a:solidFill>
              </a:rPr>
              <a:t>y_test</a:t>
            </a:r>
            <a:r>
              <a:rPr lang="ja-JP" altLang="en-US" sz="1600">
                <a:solidFill>
                  <a:schemeClr val="tx1"/>
                </a:solidFill>
              </a:rPr>
              <a:t>の実際の値</a:t>
            </a:r>
          </a:p>
        </p:txBody>
      </p:sp>
      <p:sp>
        <p:nvSpPr>
          <p:cNvPr id="15" name="テキスト ボックス 14">
            <a:extLst>
              <a:ext uri="{FF2B5EF4-FFF2-40B4-BE49-F238E27FC236}">
                <a16:creationId xmlns:a16="http://schemas.microsoft.com/office/drawing/2014/main" id="{2F9043BF-07FC-CA55-63A1-226A303701F1}"/>
              </a:ext>
            </a:extLst>
          </p:cNvPr>
          <p:cNvSpPr txBox="1"/>
          <p:nvPr/>
        </p:nvSpPr>
        <p:spPr>
          <a:xfrm>
            <a:off x="2070341" y="4372067"/>
            <a:ext cx="4766176" cy="284693"/>
          </a:xfrm>
          <a:prstGeom prst="rect">
            <a:avLst/>
          </a:prstGeom>
          <a:noFill/>
          <a:ln w="254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dirty="0"/>
              <a:t>1</a:t>
            </a:r>
            <a:r>
              <a:rPr lang="ja-JP" altLang="en-US" sz="1600"/>
              <a:t>人目は不正解で、</a:t>
            </a:r>
            <a:r>
              <a:rPr lang="en-US" altLang="ja-JP" sz="1600" dirty="0"/>
              <a:t>3</a:t>
            </a:r>
            <a:r>
              <a:rPr lang="ja-JP" altLang="en-US" sz="1600"/>
              <a:t>人目は正解の値が入っている</a:t>
            </a:r>
          </a:p>
        </p:txBody>
      </p:sp>
      <p:sp>
        <p:nvSpPr>
          <p:cNvPr id="2" name="線形回帰で88歳の歯周病の歯の本数を予測する">
            <a:extLst>
              <a:ext uri="{FF2B5EF4-FFF2-40B4-BE49-F238E27FC236}">
                <a16:creationId xmlns:a16="http://schemas.microsoft.com/office/drawing/2014/main" id="{5100B8D9-F26D-618C-B24B-53E000890B31}"/>
              </a:ext>
            </a:extLst>
          </p:cNvPr>
          <p:cNvSpPr txBox="1"/>
          <p:nvPr/>
        </p:nvSpPr>
        <p:spPr>
          <a:xfrm>
            <a:off x="191386" y="66164"/>
            <a:ext cx="3424014" cy="407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400"/>
              <a:t>ロジスティック回帰分析</a:t>
            </a:r>
          </a:p>
        </p:txBody>
      </p:sp>
      <p:sp>
        <p:nvSpPr>
          <p:cNvPr id="3" name="①学習モデルの選択…">
            <a:extLst>
              <a:ext uri="{FF2B5EF4-FFF2-40B4-BE49-F238E27FC236}">
                <a16:creationId xmlns:a16="http://schemas.microsoft.com/office/drawing/2014/main" id="{A9487D6C-5D49-687D-7090-FC6A83F048A9}"/>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chemeClr val="tx1"/>
                </a:solidFill>
              </a:rPr>
              <a:t>STEP4：傾きと切片</a:t>
            </a:r>
            <a:r>
              <a:rPr lang="ja-JP" altLang="en-US" sz="1200">
                <a:solidFill>
                  <a:schemeClr val="tx1"/>
                </a:solidFill>
              </a:rPr>
              <a:t>を求める</a:t>
            </a:r>
            <a:endParaRPr lang="en-US" altLang="ja-JP" sz="1200">
              <a:solidFill>
                <a:schemeClr val="tx1"/>
              </a:solidFill>
            </a:endParaRPr>
          </a:p>
          <a:p>
            <a:pPr marL="92075" indent="-41275" algn="l">
              <a:defRPr sz="4500"/>
            </a:pPr>
            <a:r>
              <a:rPr lang="en-US" altLang="ja-JP" sz="1200">
                <a:solidFill>
                  <a:srgbClr val="FF0000"/>
                </a:solidFill>
              </a:rPr>
              <a:t>STEP5</a:t>
            </a:r>
            <a:r>
              <a:rPr lang="ja-JP" altLang="en-US" sz="1200">
                <a:solidFill>
                  <a:srgbClr val="FF0000"/>
                </a:solidFill>
              </a:rPr>
              <a:t>：予測を行う</a:t>
            </a:r>
            <a:endParaRPr lang="en-US" altLang="ja-JP" sz="1200">
              <a:solidFill>
                <a:srgbClr val="FF0000"/>
              </a:solidFill>
            </a:endParaRPr>
          </a:p>
          <a:p>
            <a:pPr marL="92075" indent="-41275" algn="l">
              <a:defRPr sz="4500"/>
            </a:pPr>
            <a:r>
              <a:rPr lang="en-US" altLang="ja-JP" sz="1200"/>
              <a:t>STEP6</a:t>
            </a:r>
            <a:r>
              <a:rPr lang="ja-JP" altLang="en-US" sz="1200"/>
              <a:t>：モデルの評価</a:t>
            </a:r>
            <a:endParaRPr sz="1200"/>
          </a:p>
        </p:txBody>
      </p:sp>
      <p:sp>
        <p:nvSpPr>
          <p:cNvPr id="5" name="①学習モデルの選択(今回は線形回帰)…">
            <a:extLst>
              <a:ext uri="{FF2B5EF4-FFF2-40B4-BE49-F238E27FC236}">
                <a16:creationId xmlns:a16="http://schemas.microsoft.com/office/drawing/2014/main" id="{17C087BC-9D83-B446-FBB8-8ACA86BD1D24}"/>
              </a:ext>
            </a:extLst>
          </p:cNvPr>
          <p:cNvSpPr txBox="1"/>
          <p:nvPr/>
        </p:nvSpPr>
        <p:spPr>
          <a:xfrm>
            <a:off x="0" y="543047"/>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5</a:t>
            </a:r>
            <a:r>
              <a:rPr lang="en-US" sz="2000" b="1">
                <a:latin typeface="Hiragino Maru Gothic ProN W4" panose="020F0400000000000000" pitchFamily="34" charset="-128"/>
                <a:ea typeface="Hiragino Maru Gothic ProN W4" panose="020F0400000000000000" pitchFamily="34" charset="-128"/>
              </a:rPr>
              <a:t>：予測を行う</a:t>
            </a:r>
          </a:p>
        </p:txBody>
      </p:sp>
      <p:sp>
        <p:nvSpPr>
          <p:cNvPr id="8" name="スライド番号プレースホルダー 7">
            <a:extLst>
              <a:ext uri="{FF2B5EF4-FFF2-40B4-BE49-F238E27FC236}">
                <a16:creationId xmlns:a16="http://schemas.microsoft.com/office/drawing/2014/main" id="{C9DDB644-4786-F0AA-2033-3798EED54B03}"/>
              </a:ext>
            </a:extLst>
          </p:cNvPr>
          <p:cNvSpPr>
            <a:spLocks noGrp="1"/>
          </p:cNvSpPr>
          <p:nvPr>
            <p:ph type="sldNum" sz="quarter" idx="2"/>
          </p:nvPr>
        </p:nvSpPr>
        <p:spPr/>
        <p:txBody>
          <a:bodyPr/>
          <a:lstStyle/>
          <a:p>
            <a:fld id="{86CB4B4D-7CA3-9044-876B-883B54F8677D}" type="slidenum">
              <a:rPr lang="en-US" altLang="ja-JP" smtClean="0"/>
              <a:t>23</a:t>
            </a:fld>
            <a:endParaRPr lang="ja-JP" altLang="en-US"/>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1D7C8BC1-6B30-EB0D-E0AB-E0468E24339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073" y="2361650"/>
            <a:ext cx="5070688" cy="900258"/>
          </a:xfrm>
          <a:prstGeom prst="rect">
            <a:avLst/>
          </a:prstGeom>
        </p:spPr>
      </p:pic>
      <p:pic>
        <p:nvPicPr>
          <p:cNvPr id="16" name="図 15" descr="グラフィカル ユーザー インターフェイス, テキスト, アプリケーション&#10;&#10;自動的に生成された説明">
            <a:extLst>
              <a:ext uri="{FF2B5EF4-FFF2-40B4-BE49-F238E27FC236}">
                <a16:creationId xmlns:a16="http://schemas.microsoft.com/office/drawing/2014/main" id="{1D62127C-2936-E538-8E8A-37F88C0E04D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7936" y="3360943"/>
            <a:ext cx="5070678" cy="900258"/>
          </a:xfrm>
          <a:prstGeom prst="rect">
            <a:avLst/>
          </a:prstGeom>
        </p:spPr>
      </p:pic>
      <p:sp>
        <p:nvSpPr>
          <p:cNvPr id="7" name="正方形/長方形 6">
            <a:extLst>
              <a:ext uri="{FF2B5EF4-FFF2-40B4-BE49-F238E27FC236}">
                <a16:creationId xmlns:a16="http://schemas.microsoft.com/office/drawing/2014/main" id="{A23C0455-9BB0-5E37-3267-3DBBC0CA5302}"/>
              </a:ext>
            </a:extLst>
          </p:cNvPr>
          <p:cNvSpPr/>
          <p:nvPr/>
        </p:nvSpPr>
        <p:spPr>
          <a:xfrm>
            <a:off x="516831" y="2410658"/>
            <a:ext cx="174688" cy="184666"/>
          </a:xfrm>
          <a:prstGeom prst="rect">
            <a:avLst/>
          </a:prstGeom>
          <a:noFill/>
          <a:ln w="28575"/>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17" name="正方形/長方形 16">
            <a:extLst>
              <a:ext uri="{FF2B5EF4-FFF2-40B4-BE49-F238E27FC236}">
                <a16:creationId xmlns:a16="http://schemas.microsoft.com/office/drawing/2014/main" id="{44C8FF7E-D8B8-DDAF-1423-DE190843AB78}"/>
              </a:ext>
            </a:extLst>
          </p:cNvPr>
          <p:cNvSpPr/>
          <p:nvPr/>
        </p:nvSpPr>
        <p:spPr>
          <a:xfrm>
            <a:off x="512183" y="3383737"/>
            <a:ext cx="174688" cy="184666"/>
          </a:xfrm>
          <a:prstGeom prst="rect">
            <a:avLst/>
          </a:prstGeom>
          <a:noFill/>
          <a:ln w="28575"/>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12" name="正方形/長方形 11">
            <a:extLst>
              <a:ext uri="{FF2B5EF4-FFF2-40B4-BE49-F238E27FC236}">
                <a16:creationId xmlns:a16="http://schemas.microsoft.com/office/drawing/2014/main" id="{F825A028-F1BD-8713-7E20-252A06E7ABFB}"/>
              </a:ext>
            </a:extLst>
          </p:cNvPr>
          <p:cNvSpPr/>
          <p:nvPr/>
        </p:nvSpPr>
        <p:spPr>
          <a:xfrm>
            <a:off x="798217" y="2399752"/>
            <a:ext cx="174688" cy="184666"/>
          </a:xfrm>
          <a:prstGeom prst="rect">
            <a:avLst/>
          </a:prstGeom>
          <a:noFill/>
          <a:ln w="28575">
            <a:solidFill>
              <a:srgbClr val="D883FF"/>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18" name="正方形/長方形 17">
            <a:extLst>
              <a:ext uri="{FF2B5EF4-FFF2-40B4-BE49-F238E27FC236}">
                <a16:creationId xmlns:a16="http://schemas.microsoft.com/office/drawing/2014/main" id="{004274DE-901B-3337-254F-41B0DD1D9E22}"/>
              </a:ext>
            </a:extLst>
          </p:cNvPr>
          <p:cNvSpPr/>
          <p:nvPr/>
        </p:nvSpPr>
        <p:spPr>
          <a:xfrm>
            <a:off x="811865" y="3380705"/>
            <a:ext cx="174688" cy="184666"/>
          </a:xfrm>
          <a:prstGeom prst="rect">
            <a:avLst/>
          </a:prstGeom>
          <a:noFill/>
          <a:ln w="28575">
            <a:solidFill>
              <a:srgbClr val="D883FF"/>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4" name="テキスト ボックス 3">
            <a:extLst>
              <a:ext uri="{FF2B5EF4-FFF2-40B4-BE49-F238E27FC236}">
                <a16:creationId xmlns:a16="http://schemas.microsoft.com/office/drawing/2014/main" id="{8B0E779A-7C77-9298-21B2-CF281F6925E2}"/>
              </a:ext>
            </a:extLst>
          </p:cNvPr>
          <p:cNvSpPr txBox="1"/>
          <p:nvPr/>
        </p:nvSpPr>
        <p:spPr>
          <a:xfrm>
            <a:off x="5600458" y="1930932"/>
            <a:ext cx="30473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1800" u="sng" dirty="0">
                <a:solidFill>
                  <a:srgbClr val="FF0000"/>
                </a:solidFill>
              </a:rPr>
              <a:t>(</a:t>
            </a:r>
            <a:r>
              <a:rPr lang="ja-JP" altLang="en-US" sz="1800" u="sng">
                <a:solidFill>
                  <a:srgbClr val="FF0000"/>
                </a:solidFill>
              </a:rPr>
              <a:t>モデル名</a:t>
            </a:r>
            <a:r>
              <a:rPr lang="en-US" altLang="ja-JP" sz="1800" u="sng" dirty="0">
                <a:solidFill>
                  <a:srgbClr val="FF0000"/>
                </a:solidFill>
              </a:rPr>
              <a:t>).predict()</a:t>
            </a:r>
            <a:r>
              <a:rPr lang="ja-JP" altLang="en-US" sz="1800" u="sng">
                <a:solidFill>
                  <a:srgbClr val="FF0000"/>
                </a:solidFill>
              </a:rPr>
              <a:t>で分類</a:t>
            </a:r>
            <a:endParaRPr kumimoji="0" lang="ja-JP" altLang="en-US" sz="1800" b="0" i="0" u="sng"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9" name="下矢印 8">
            <a:extLst>
              <a:ext uri="{FF2B5EF4-FFF2-40B4-BE49-F238E27FC236}">
                <a16:creationId xmlns:a16="http://schemas.microsoft.com/office/drawing/2014/main" id="{52C044DF-D94D-2787-D529-3692A34FFAB5}"/>
              </a:ext>
            </a:extLst>
          </p:cNvPr>
          <p:cNvSpPr/>
          <p:nvPr/>
        </p:nvSpPr>
        <p:spPr>
          <a:xfrm rot="16200000" flipH="1">
            <a:off x="129065" y="2378737"/>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9" name="下矢印 18">
            <a:extLst>
              <a:ext uri="{FF2B5EF4-FFF2-40B4-BE49-F238E27FC236}">
                <a16:creationId xmlns:a16="http://schemas.microsoft.com/office/drawing/2014/main" id="{1BBCB52C-B062-99BB-3178-1CBBDAC0B803}"/>
              </a:ext>
            </a:extLst>
          </p:cNvPr>
          <p:cNvSpPr/>
          <p:nvPr/>
        </p:nvSpPr>
        <p:spPr>
          <a:xfrm rot="16200000" flipH="1">
            <a:off x="124048" y="3332394"/>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20" name="右矢印 19">
            <a:extLst>
              <a:ext uri="{FF2B5EF4-FFF2-40B4-BE49-F238E27FC236}">
                <a16:creationId xmlns:a16="http://schemas.microsoft.com/office/drawing/2014/main" id="{305CDCB0-02DC-B5D8-F186-CEBBE2C4DF30}"/>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144165048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F24BBA71-61C7-2F8C-30D0-B2EBA32C8B2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4008" y="2500378"/>
            <a:ext cx="3731061" cy="2572453"/>
          </a:xfrm>
          <a:prstGeom prst="rect">
            <a:avLst/>
          </a:prstGeom>
        </p:spPr>
      </p:pic>
      <p:sp>
        <p:nvSpPr>
          <p:cNvPr id="434" name="検証用データを用いて学習結果を評価する"/>
          <p:cNvSpPr txBox="1"/>
          <p:nvPr/>
        </p:nvSpPr>
        <p:spPr>
          <a:xfrm>
            <a:off x="265283" y="955061"/>
            <a:ext cx="5943819"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dirty="0">
                <a:solidFill>
                  <a:srgbClr val="0070C0"/>
                </a:solidFill>
                <a:latin typeface="Meiryo" panose="020B0604030504040204" pitchFamily="34" charset="-128"/>
                <a:ea typeface="Meiryo" panose="020B0604030504040204" pitchFamily="34" charset="-128"/>
              </a:rPr>
              <a:t>11-16 </a:t>
            </a:r>
            <a:r>
              <a:rPr lang="en-US" altLang="ja-JP" sz="1800" b="1" dirty="0">
                <a:solidFill>
                  <a:srgbClr val="0070C0"/>
                </a:solidFill>
                <a:latin typeface="Meiryo" panose="020B0604030504040204" pitchFamily="34" charset="-128"/>
                <a:ea typeface="Meiryo" panose="020B0604030504040204" pitchFamily="34" charset="-128"/>
                <a:cs typeface="Courier New" panose="02070309020205020404" pitchFamily="49" charset="0"/>
              </a:rPr>
              <a:t>Y=1/0</a:t>
            </a:r>
            <a:r>
              <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rPr>
              <a:t>になる確率を求める</a:t>
            </a:r>
            <a:endPar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435"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39" name="print(x2_test)…"/>
          <p:cNvSpPr txBox="1"/>
          <p:nvPr/>
        </p:nvSpPr>
        <p:spPr>
          <a:xfrm>
            <a:off x="448131" y="1320522"/>
            <a:ext cx="5854524" cy="532247"/>
          </a:xfrm>
          <a:prstGeom prst="rect">
            <a:avLst/>
          </a:prstGeom>
          <a:ln w="254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0500" tIns="40500" rIns="40500" bIns="67500" anchor="ctr">
            <a:spAutoFit/>
          </a:bodyPr>
          <a:lstStyle/>
          <a:p>
            <a:pPr marL="100013" indent="21431" algn="l">
              <a:lnSpc>
                <a:spcPct val="150000"/>
              </a:lnSpc>
              <a:defRPr sz="3900"/>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model_bc.predict_proba</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x_test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p>
        </p:txBody>
      </p:sp>
      <p:sp>
        <p:nvSpPr>
          <p:cNvPr id="5" name="正方形/長方形 4">
            <a:extLst>
              <a:ext uri="{FF2B5EF4-FFF2-40B4-BE49-F238E27FC236}">
                <a16:creationId xmlns:a16="http://schemas.microsoft.com/office/drawing/2014/main" id="{EE021D9F-ED39-A827-5B5A-5F3C422A969F}"/>
              </a:ext>
            </a:extLst>
          </p:cNvPr>
          <p:cNvSpPr/>
          <p:nvPr/>
        </p:nvSpPr>
        <p:spPr>
          <a:xfrm>
            <a:off x="770617" y="2601504"/>
            <a:ext cx="3456000" cy="252000"/>
          </a:xfrm>
          <a:prstGeom prst="rect">
            <a:avLst/>
          </a:prstGeom>
          <a:noFill/>
          <a:ln w="25400"/>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8" name="正方形/長方形 7">
            <a:extLst>
              <a:ext uri="{FF2B5EF4-FFF2-40B4-BE49-F238E27FC236}">
                <a16:creationId xmlns:a16="http://schemas.microsoft.com/office/drawing/2014/main" id="{EB72D4F4-AC17-5BEA-0513-E7EE9AD521B0}"/>
              </a:ext>
            </a:extLst>
          </p:cNvPr>
          <p:cNvSpPr/>
          <p:nvPr/>
        </p:nvSpPr>
        <p:spPr>
          <a:xfrm flipV="1">
            <a:off x="770616" y="3076600"/>
            <a:ext cx="3492000" cy="216000"/>
          </a:xfrm>
          <a:prstGeom prst="rect">
            <a:avLst/>
          </a:prstGeom>
          <a:noFill/>
          <a:ln w="25400">
            <a:solidFill>
              <a:srgbClr val="D883FF"/>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sym typeface="ヒラギノ角ゴ ProN W3"/>
            </a:endParaRPr>
          </a:p>
        </p:txBody>
      </p:sp>
      <p:sp>
        <p:nvSpPr>
          <p:cNvPr id="16" name="テキスト ボックス 15">
            <a:extLst>
              <a:ext uri="{FF2B5EF4-FFF2-40B4-BE49-F238E27FC236}">
                <a16:creationId xmlns:a16="http://schemas.microsoft.com/office/drawing/2014/main" id="{A5A82E91-2CAC-64B8-7D79-6E58BEA822B2}"/>
              </a:ext>
            </a:extLst>
          </p:cNvPr>
          <p:cNvSpPr txBox="1"/>
          <p:nvPr/>
        </p:nvSpPr>
        <p:spPr>
          <a:xfrm>
            <a:off x="4392733" y="2531708"/>
            <a:ext cx="3397515"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a:solidFill>
                  <a:srgbClr val="00B050"/>
                </a:solidFill>
              </a:rPr>
              <a:t>Y=1</a:t>
            </a:r>
            <a:r>
              <a:rPr lang="ja-JP" altLang="en-US" sz="1600">
                <a:solidFill>
                  <a:srgbClr val="00B050"/>
                </a:solidFill>
              </a:rPr>
              <a:t>になる確率は</a:t>
            </a:r>
            <a:r>
              <a:rPr lang="en-US" altLang="ja-JP" sz="1600">
                <a:solidFill>
                  <a:srgbClr val="00B050"/>
                </a:solidFill>
              </a:rPr>
              <a:t> 0.54=54%</a:t>
            </a:r>
          </a:p>
          <a:p>
            <a:pPr algn="l"/>
            <a:r>
              <a:rPr lang="ja-JP" altLang="en-US" sz="1600">
                <a:solidFill>
                  <a:srgbClr val="00B050"/>
                </a:solidFill>
              </a:rPr>
              <a:t>　</a:t>
            </a:r>
            <a:r>
              <a:rPr lang="en-US" altLang="ja-JP" sz="1600">
                <a:solidFill>
                  <a:srgbClr val="00B050"/>
                </a:solidFill>
              </a:rPr>
              <a:t> </a:t>
            </a:r>
            <a:r>
              <a:rPr lang="ja-JP" altLang="en-US" sz="1600">
                <a:solidFill>
                  <a:srgbClr val="00B050"/>
                </a:solidFill>
              </a:rPr>
              <a:t>→なので、分類は「</a:t>
            </a:r>
            <a:r>
              <a:rPr lang="en-US" altLang="ja-JP" sz="1600">
                <a:solidFill>
                  <a:srgbClr val="00B050"/>
                </a:solidFill>
              </a:rPr>
              <a:t>1</a:t>
            </a:r>
            <a:r>
              <a:rPr lang="ja-JP" altLang="en-US" sz="1600">
                <a:solidFill>
                  <a:srgbClr val="00B050"/>
                </a:solidFill>
              </a:rPr>
              <a:t>」になる</a:t>
            </a:r>
          </a:p>
        </p:txBody>
      </p:sp>
      <p:sp>
        <p:nvSpPr>
          <p:cNvPr id="17" name="テキスト ボックス 16">
            <a:extLst>
              <a:ext uri="{FF2B5EF4-FFF2-40B4-BE49-F238E27FC236}">
                <a16:creationId xmlns:a16="http://schemas.microsoft.com/office/drawing/2014/main" id="{9847ADBE-EFA7-CE06-12A0-9826F9162F9A}"/>
              </a:ext>
            </a:extLst>
          </p:cNvPr>
          <p:cNvSpPr txBox="1"/>
          <p:nvPr/>
        </p:nvSpPr>
        <p:spPr>
          <a:xfrm>
            <a:off x="1096102" y="2355231"/>
            <a:ext cx="107266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r>
              <a:rPr lang="en-US" altLang="ja-JP"/>
              <a:t>Y=0</a:t>
            </a:r>
            <a:r>
              <a:rPr lang="ja-JP" altLang="en-US"/>
              <a:t>になる確率</a:t>
            </a:r>
          </a:p>
        </p:txBody>
      </p:sp>
      <p:sp>
        <p:nvSpPr>
          <p:cNvPr id="18" name="テキスト ボックス 17">
            <a:extLst>
              <a:ext uri="{FF2B5EF4-FFF2-40B4-BE49-F238E27FC236}">
                <a16:creationId xmlns:a16="http://schemas.microsoft.com/office/drawing/2014/main" id="{AE8237B3-0845-36C2-521F-D581D09C56AF}"/>
              </a:ext>
            </a:extLst>
          </p:cNvPr>
          <p:cNvSpPr txBox="1"/>
          <p:nvPr/>
        </p:nvSpPr>
        <p:spPr>
          <a:xfrm>
            <a:off x="2661671" y="2378408"/>
            <a:ext cx="107266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r>
              <a:rPr lang="en-US" altLang="ja-JP"/>
              <a:t>Y=1</a:t>
            </a:r>
            <a:r>
              <a:rPr lang="ja-JP" altLang="en-US"/>
              <a:t>になる確率</a:t>
            </a:r>
          </a:p>
        </p:txBody>
      </p:sp>
      <p:sp>
        <p:nvSpPr>
          <p:cNvPr id="19" name="テキスト ボックス 18">
            <a:extLst>
              <a:ext uri="{FF2B5EF4-FFF2-40B4-BE49-F238E27FC236}">
                <a16:creationId xmlns:a16="http://schemas.microsoft.com/office/drawing/2014/main" id="{177D6B7E-B875-5741-2881-4E021CB1FD50}"/>
              </a:ext>
            </a:extLst>
          </p:cNvPr>
          <p:cNvSpPr txBox="1"/>
          <p:nvPr/>
        </p:nvSpPr>
        <p:spPr>
          <a:xfrm>
            <a:off x="4391564" y="3076600"/>
            <a:ext cx="3231125"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a:solidFill>
                  <a:srgbClr val="D883FF"/>
                </a:solidFill>
              </a:rPr>
              <a:t>Y=1</a:t>
            </a:r>
            <a:r>
              <a:rPr lang="ja-JP" altLang="en-US" sz="1600">
                <a:solidFill>
                  <a:srgbClr val="D883FF"/>
                </a:solidFill>
              </a:rPr>
              <a:t>になる確率は</a:t>
            </a:r>
            <a:r>
              <a:rPr lang="en-US" altLang="ja-JP" sz="1600">
                <a:solidFill>
                  <a:srgbClr val="D883FF"/>
                </a:solidFill>
              </a:rPr>
              <a:t> 0.91=91%</a:t>
            </a:r>
          </a:p>
          <a:p>
            <a:pPr algn="l"/>
            <a:r>
              <a:rPr lang="ja-JP" altLang="en-US" sz="1600">
                <a:solidFill>
                  <a:srgbClr val="D883FF"/>
                </a:solidFill>
              </a:rPr>
              <a:t>　</a:t>
            </a:r>
            <a:r>
              <a:rPr lang="en-US" altLang="ja-JP" sz="1600">
                <a:solidFill>
                  <a:srgbClr val="D883FF"/>
                </a:solidFill>
              </a:rPr>
              <a:t> </a:t>
            </a:r>
            <a:r>
              <a:rPr lang="ja-JP" altLang="en-US" sz="1600">
                <a:solidFill>
                  <a:srgbClr val="D883FF"/>
                </a:solidFill>
              </a:rPr>
              <a:t>→なので、分類は「</a:t>
            </a:r>
            <a:r>
              <a:rPr lang="en-US" altLang="ja-JP" sz="1600">
                <a:solidFill>
                  <a:srgbClr val="D883FF"/>
                </a:solidFill>
              </a:rPr>
              <a:t>1</a:t>
            </a:r>
            <a:r>
              <a:rPr lang="ja-JP" altLang="en-US" sz="1600">
                <a:solidFill>
                  <a:srgbClr val="D883FF"/>
                </a:solidFill>
              </a:rPr>
              <a:t>」になる</a:t>
            </a:r>
          </a:p>
        </p:txBody>
      </p:sp>
      <p:sp>
        <p:nvSpPr>
          <p:cNvPr id="20" name="テキスト ボックス 19">
            <a:extLst>
              <a:ext uri="{FF2B5EF4-FFF2-40B4-BE49-F238E27FC236}">
                <a16:creationId xmlns:a16="http://schemas.microsoft.com/office/drawing/2014/main" id="{33C6217D-82B9-07CD-609C-E1FB76B273DD}"/>
              </a:ext>
            </a:extLst>
          </p:cNvPr>
          <p:cNvSpPr txBox="1"/>
          <p:nvPr/>
        </p:nvSpPr>
        <p:spPr>
          <a:xfrm>
            <a:off x="4285871" y="3819496"/>
            <a:ext cx="4688194" cy="592470"/>
          </a:xfrm>
          <a:prstGeom prst="rect">
            <a:avLst/>
          </a:prstGeom>
          <a:noFill/>
          <a:ln w="15875"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800">
                <a:solidFill>
                  <a:srgbClr val="002060"/>
                </a:solidFill>
              </a:rPr>
              <a:t>一人目は不正解</a:t>
            </a:r>
            <a:r>
              <a:rPr lang="en-US" altLang="ja-JP" sz="1800">
                <a:solidFill>
                  <a:srgbClr val="002060"/>
                </a:solidFill>
              </a:rPr>
              <a:t>(</a:t>
            </a:r>
            <a:r>
              <a:rPr lang="ja-JP" altLang="en-US" sz="1800">
                <a:solidFill>
                  <a:srgbClr val="002060"/>
                </a:solidFill>
              </a:rPr>
              <a:t>本当は</a:t>
            </a:r>
            <a:r>
              <a:rPr lang="en-US" altLang="ja-JP" sz="1800">
                <a:solidFill>
                  <a:srgbClr val="002060"/>
                </a:solidFill>
              </a:rPr>
              <a:t>0</a:t>
            </a:r>
            <a:r>
              <a:rPr lang="ja-JP" altLang="en-US" sz="1800">
                <a:solidFill>
                  <a:srgbClr val="002060"/>
                </a:solidFill>
              </a:rPr>
              <a:t>なのに</a:t>
            </a:r>
            <a:r>
              <a:rPr lang="en-US" altLang="ja-JP" sz="1800">
                <a:solidFill>
                  <a:srgbClr val="002060"/>
                </a:solidFill>
              </a:rPr>
              <a:t>1</a:t>
            </a:r>
            <a:r>
              <a:rPr lang="ja-JP" altLang="en-US" sz="1800">
                <a:solidFill>
                  <a:srgbClr val="002060"/>
                </a:solidFill>
              </a:rPr>
              <a:t>と予測していた）ので、確率が低いのは整合性がある</a:t>
            </a:r>
            <a:endParaRPr lang="en-US" altLang="ja-JP" sz="1800">
              <a:solidFill>
                <a:srgbClr val="002060"/>
              </a:solidFill>
            </a:endParaRPr>
          </a:p>
        </p:txBody>
      </p:sp>
      <p:sp>
        <p:nvSpPr>
          <p:cNvPr id="2" name="線形回帰で88歳の歯周病の歯の本数を予測する">
            <a:extLst>
              <a:ext uri="{FF2B5EF4-FFF2-40B4-BE49-F238E27FC236}">
                <a16:creationId xmlns:a16="http://schemas.microsoft.com/office/drawing/2014/main" id="{6E6A0F8C-874B-23C3-9642-70CD37AEB382}"/>
              </a:ext>
            </a:extLst>
          </p:cNvPr>
          <p:cNvSpPr txBox="1"/>
          <p:nvPr/>
        </p:nvSpPr>
        <p:spPr>
          <a:xfrm>
            <a:off x="191386" y="66164"/>
            <a:ext cx="3424014" cy="407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400"/>
              <a:t>ロジスティック回帰分析</a:t>
            </a:r>
            <a:endParaRPr sz="2400"/>
          </a:p>
        </p:txBody>
      </p:sp>
      <p:sp>
        <p:nvSpPr>
          <p:cNvPr id="4" name="①学習モデルの選択…">
            <a:extLst>
              <a:ext uri="{FF2B5EF4-FFF2-40B4-BE49-F238E27FC236}">
                <a16:creationId xmlns:a16="http://schemas.microsoft.com/office/drawing/2014/main" id="{F6E26E6C-8E5D-3BDC-653C-3774C7D0BE30}"/>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chemeClr val="tx1"/>
                </a:solidFill>
              </a:rPr>
              <a:t>STEP4：傾きと切片</a:t>
            </a:r>
            <a:r>
              <a:rPr lang="ja-JP" altLang="en-US" sz="1200">
                <a:solidFill>
                  <a:schemeClr val="tx1"/>
                </a:solidFill>
              </a:rPr>
              <a:t>を求める</a:t>
            </a:r>
            <a:endParaRPr lang="en-US" altLang="ja-JP" sz="1200">
              <a:solidFill>
                <a:schemeClr val="tx1"/>
              </a:solidFill>
            </a:endParaRPr>
          </a:p>
          <a:p>
            <a:pPr marL="92075" indent="-41275" algn="l">
              <a:defRPr sz="4500"/>
            </a:pPr>
            <a:r>
              <a:rPr lang="en-US" altLang="ja-JP" sz="1200">
                <a:solidFill>
                  <a:srgbClr val="FF0000"/>
                </a:solidFill>
              </a:rPr>
              <a:t>STEP5</a:t>
            </a:r>
            <a:r>
              <a:rPr lang="ja-JP" altLang="en-US" sz="1200">
                <a:solidFill>
                  <a:srgbClr val="FF0000"/>
                </a:solidFill>
              </a:rPr>
              <a:t>：予測を行う</a:t>
            </a:r>
            <a:endParaRPr lang="en-US" altLang="ja-JP" sz="1200">
              <a:solidFill>
                <a:srgbClr val="FF0000"/>
              </a:solidFill>
            </a:endParaRPr>
          </a:p>
          <a:p>
            <a:pPr marL="92075" indent="-41275" algn="l">
              <a:defRPr sz="4500"/>
            </a:pPr>
            <a:r>
              <a:rPr lang="en-US" altLang="ja-JP" sz="1200"/>
              <a:t>STEP6</a:t>
            </a:r>
            <a:r>
              <a:rPr lang="ja-JP" altLang="en-US" sz="1200"/>
              <a:t>：モデルの評価</a:t>
            </a:r>
            <a:endParaRPr sz="1200"/>
          </a:p>
        </p:txBody>
      </p:sp>
      <p:sp>
        <p:nvSpPr>
          <p:cNvPr id="6" name="①学習モデルの選択(今回は線形回帰)…">
            <a:extLst>
              <a:ext uri="{FF2B5EF4-FFF2-40B4-BE49-F238E27FC236}">
                <a16:creationId xmlns:a16="http://schemas.microsoft.com/office/drawing/2014/main" id="{0695584D-EC02-9040-34A5-8BB0932C3828}"/>
              </a:ext>
            </a:extLst>
          </p:cNvPr>
          <p:cNvSpPr txBox="1"/>
          <p:nvPr/>
        </p:nvSpPr>
        <p:spPr>
          <a:xfrm>
            <a:off x="0" y="543047"/>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5</a:t>
            </a:r>
            <a:r>
              <a:rPr lang="en-US" sz="2000" b="1">
                <a:latin typeface="Hiragino Maru Gothic ProN W4" panose="020F0400000000000000" pitchFamily="34" charset="-128"/>
                <a:ea typeface="Hiragino Maru Gothic ProN W4" panose="020F0400000000000000" pitchFamily="34" charset="-128"/>
              </a:rPr>
              <a:t>：予測を行う</a:t>
            </a:r>
          </a:p>
        </p:txBody>
      </p:sp>
      <p:sp>
        <p:nvSpPr>
          <p:cNvPr id="7" name="スライド番号プレースホルダー 6">
            <a:extLst>
              <a:ext uri="{FF2B5EF4-FFF2-40B4-BE49-F238E27FC236}">
                <a16:creationId xmlns:a16="http://schemas.microsoft.com/office/drawing/2014/main" id="{91BBD528-7F88-F000-5BF4-30243FA8B798}"/>
              </a:ext>
            </a:extLst>
          </p:cNvPr>
          <p:cNvSpPr>
            <a:spLocks noGrp="1"/>
          </p:cNvSpPr>
          <p:nvPr>
            <p:ph type="sldNum" sz="quarter" idx="2"/>
          </p:nvPr>
        </p:nvSpPr>
        <p:spPr/>
        <p:txBody>
          <a:bodyPr/>
          <a:lstStyle/>
          <a:p>
            <a:fld id="{86CB4B4D-7CA3-9044-876B-883B54F8677D}" type="slidenum">
              <a:rPr lang="en-US" altLang="ja-JP" smtClean="0"/>
              <a:t>24</a:t>
            </a:fld>
            <a:endParaRPr lang="ja-JP" altLang="en-US"/>
          </a:p>
        </p:txBody>
      </p:sp>
      <p:sp>
        <p:nvSpPr>
          <p:cNvPr id="3" name="テキスト ボックス 2">
            <a:extLst>
              <a:ext uri="{FF2B5EF4-FFF2-40B4-BE49-F238E27FC236}">
                <a16:creationId xmlns:a16="http://schemas.microsoft.com/office/drawing/2014/main" id="{FD600815-3EE7-5DF1-8BDB-2A6686955AA2}"/>
              </a:ext>
            </a:extLst>
          </p:cNvPr>
          <p:cNvSpPr txBox="1"/>
          <p:nvPr/>
        </p:nvSpPr>
        <p:spPr>
          <a:xfrm>
            <a:off x="118714" y="2535427"/>
            <a:ext cx="65883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1</a:t>
            </a:r>
            <a:r>
              <a:rPr kumimoji="0" lang="ja-JP" altLang="en-US" sz="16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人目</a:t>
            </a:r>
          </a:p>
        </p:txBody>
      </p:sp>
      <p:sp>
        <p:nvSpPr>
          <p:cNvPr id="9" name="テキスト ボックス 8">
            <a:extLst>
              <a:ext uri="{FF2B5EF4-FFF2-40B4-BE49-F238E27FC236}">
                <a16:creationId xmlns:a16="http://schemas.microsoft.com/office/drawing/2014/main" id="{8CE1A6CA-82B2-6545-18DF-FA368E402C79}"/>
              </a:ext>
            </a:extLst>
          </p:cNvPr>
          <p:cNvSpPr txBox="1"/>
          <p:nvPr/>
        </p:nvSpPr>
        <p:spPr>
          <a:xfrm>
            <a:off x="141444" y="3010193"/>
            <a:ext cx="65883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0" i="0" u="none" strike="noStrike" cap="none" spc="0" normalizeH="0" baseline="0">
                <a:ln>
                  <a:noFill/>
                </a:ln>
                <a:solidFill>
                  <a:srgbClr val="D883FF"/>
                </a:solidFill>
                <a:effectLst/>
                <a:uFillTx/>
                <a:latin typeface="ヒラギノ角ゴ ProN W6"/>
                <a:ea typeface="ヒラギノ角ゴ ProN W6"/>
                <a:cs typeface="ヒラギノ角ゴ ProN W6"/>
                <a:sym typeface="ヒラギノ角ゴ ProN W6"/>
              </a:rPr>
              <a:t>3</a:t>
            </a:r>
            <a:r>
              <a:rPr kumimoji="0" lang="ja-JP" altLang="en-US" sz="1600" b="0" i="0" u="none" strike="noStrike" cap="none" spc="0" normalizeH="0" baseline="0">
                <a:ln>
                  <a:noFill/>
                </a:ln>
                <a:solidFill>
                  <a:srgbClr val="D883FF"/>
                </a:solidFill>
                <a:effectLst/>
                <a:uFillTx/>
                <a:latin typeface="ヒラギノ角ゴ ProN W6"/>
                <a:ea typeface="ヒラギノ角ゴ ProN W6"/>
                <a:cs typeface="ヒラギノ角ゴ ProN W6"/>
                <a:sym typeface="ヒラギノ角ゴ ProN W6"/>
              </a:rPr>
              <a:t>人目</a:t>
            </a:r>
          </a:p>
        </p:txBody>
      </p:sp>
      <p:sp>
        <p:nvSpPr>
          <p:cNvPr id="10" name="下矢印 9">
            <a:extLst>
              <a:ext uri="{FF2B5EF4-FFF2-40B4-BE49-F238E27FC236}">
                <a16:creationId xmlns:a16="http://schemas.microsoft.com/office/drawing/2014/main" id="{F6F1A42E-FF7B-134C-5168-0319CED3FA81}"/>
              </a:ext>
            </a:extLst>
          </p:cNvPr>
          <p:cNvSpPr/>
          <p:nvPr/>
        </p:nvSpPr>
        <p:spPr>
          <a:xfrm rot="16200000" flipH="1">
            <a:off x="125360" y="3553677"/>
            <a:ext cx="740565"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2" name="右矢印 11">
            <a:extLst>
              <a:ext uri="{FF2B5EF4-FFF2-40B4-BE49-F238E27FC236}">
                <a16:creationId xmlns:a16="http://schemas.microsoft.com/office/drawing/2014/main" id="{5BAAD456-9ED6-0D58-413F-A222E90B0B91}"/>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7CA153B0-64FE-0458-5608-94461E163044}"/>
              </a:ext>
            </a:extLst>
          </p:cNvPr>
          <p:cNvSpPr txBox="1"/>
          <p:nvPr/>
        </p:nvSpPr>
        <p:spPr>
          <a:xfrm>
            <a:off x="883333" y="1865446"/>
            <a:ext cx="520815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モデル名</a:t>
            </a:r>
            <a:r>
              <a:rPr kumimoji="0" lang="en-US" altLang="ja-JP" sz="1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16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predict_proba</a:t>
            </a:r>
            <a:r>
              <a:rPr kumimoji="0" lang="en-US" altLang="ja-JP" sz="1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で予測確率を求められる</a:t>
            </a:r>
          </a:p>
        </p:txBody>
      </p:sp>
    </p:spTree>
    <p:extLst>
      <p:ext uri="{BB962C8B-B14F-4D97-AF65-F5344CB8AC3E}">
        <p14:creationId xmlns:p14="http://schemas.microsoft.com/office/powerpoint/2010/main" val="12869978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59" name="print(model2.score(x2_test, y2_test))"/>
          <p:cNvSpPr txBox="1"/>
          <p:nvPr/>
        </p:nvSpPr>
        <p:spPr>
          <a:xfrm>
            <a:off x="370262" y="1541830"/>
            <a:ext cx="5943818" cy="495896"/>
          </a:xfrm>
          <a:prstGeom prst="rect">
            <a:avLst/>
          </a:prstGeom>
          <a:ln w="254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21500" tIns="0" rIns="40500" bIns="72000" anchor="ctr">
            <a:spAutoFit/>
          </a:bodyPr>
          <a:lstStyle>
            <a:lvl1pPr>
              <a:defRPr sz="4600">
                <a:latin typeface="+mn-lt"/>
                <a:ea typeface="+mn-ea"/>
                <a:cs typeface="+mn-cs"/>
                <a:sym typeface="ヒラギノ角ゴ ProN W3"/>
              </a:defRPr>
            </a:lvl1pPr>
          </a:lstStyle>
          <a:p>
            <a:pPr marL="225028" indent="-190500" algn="l">
              <a:lnSpc>
                <a:spcPct val="150000"/>
              </a:lnSpc>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rPr>
              <a:t>(</a:t>
            </a:r>
            <a:r>
              <a:rPr lang="en" altLang="ja-JP" sz="2000" b="1" err="1">
                <a:solidFill>
                  <a:schemeClr val="tx1"/>
                </a:solidFill>
                <a:latin typeface="Courier New" panose="02070309020205020404" pitchFamily="49" charset="0"/>
              </a:rPr>
              <a:t>model_bc.score</a:t>
            </a:r>
            <a:r>
              <a:rPr lang="en" altLang="ja-JP" sz="2000" b="1">
                <a:solidFill>
                  <a:srgbClr val="00B050"/>
                </a:solidFill>
                <a:latin typeface="Courier New" panose="02070309020205020404" pitchFamily="49" charset="0"/>
              </a:rPr>
              <a:t>(</a:t>
            </a:r>
            <a:r>
              <a:rPr lang="en" altLang="ja-JP" sz="2000" b="1" err="1">
                <a:solidFill>
                  <a:schemeClr val="tx1"/>
                </a:solidFill>
                <a:latin typeface="Courier New" panose="02070309020205020404" pitchFamily="49" charset="0"/>
              </a:rPr>
              <a:t>x_test</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y_test</a:t>
            </a:r>
            <a:r>
              <a:rPr lang="en" altLang="ja-JP" sz="2000" b="1">
                <a:solidFill>
                  <a:srgbClr val="00B050"/>
                </a:solidFill>
                <a:latin typeface="Courier New" panose="02070309020205020404" pitchFamily="49" charset="0"/>
              </a:rPr>
              <a:t>)</a:t>
            </a:r>
            <a:r>
              <a:rPr lang="en" altLang="ja-JP" sz="2000" b="1">
                <a:solidFill>
                  <a:schemeClr val="accent1">
                    <a:lumMod val="75000"/>
                  </a:schemeClr>
                </a:solidFill>
                <a:latin typeface="Courier New" panose="02070309020205020404" pitchFamily="49" charset="0"/>
              </a:rPr>
              <a:t>)</a:t>
            </a:r>
          </a:p>
        </p:txBody>
      </p:sp>
      <p:sp>
        <p:nvSpPr>
          <p:cNvPr id="12" name="テキスト ボックス 11">
            <a:extLst>
              <a:ext uri="{FF2B5EF4-FFF2-40B4-BE49-F238E27FC236}">
                <a16:creationId xmlns:a16="http://schemas.microsoft.com/office/drawing/2014/main" id="{B966F09C-A8FA-1301-5AC3-87E9755F54BB}"/>
              </a:ext>
            </a:extLst>
          </p:cNvPr>
          <p:cNvSpPr txBox="1"/>
          <p:nvPr/>
        </p:nvSpPr>
        <p:spPr>
          <a:xfrm>
            <a:off x="444798" y="2899220"/>
            <a:ext cx="87031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2000" b="1" dirty="0">
                <a:solidFill>
                  <a:srgbClr val="002060"/>
                </a:solidFill>
                <a:latin typeface="Courier New" panose="02070309020205020404" pitchFamily="49" charset="0"/>
                <a:cs typeface="Courier New" panose="02070309020205020404" pitchFamily="49" charset="0"/>
              </a:rPr>
              <a:t>(</a:t>
            </a:r>
            <a:r>
              <a:rPr lang="ja-JP" altLang="en-US" sz="2000" b="1">
                <a:solidFill>
                  <a:srgbClr val="002060"/>
                </a:solidFill>
                <a:latin typeface="Courier New" panose="02070309020205020404" pitchFamily="49" charset="0"/>
                <a:cs typeface="Courier New" panose="02070309020205020404" pitchFamily="49" charset="0"/>
              </a:rPr>
              <a:t>モデル名</a:t>
            </a:r>
            <a:r>
              <a:rPr lang="en-US" altLang="ja-JP" sz="2000" b="1" dirty="0">
                <a:solidFill>
                  <a:srgbClr val="002060"/>
                </a:solidFill>
                <a:latin typeface="Courier New" panose="02070309020205020404" pitchFamily="49" charset="0"/>
                <a:cs typeface="Courier New" panose="02070309020205020404" pitchFamily="49" charset="0"/>
              </a:rPr>
              <a:t>).score()</a:t>
            </a:r>
            <a:r>
              <a:rPr lang="ja-JP" altLang="en-US" sz="2000" b="1">
                <a:solidFill>
                  <a:srgbClr val="002060"/>
                </a:solidFill>
                <a:latin typeface="Courier New" panose="02070309020205020404" pitchFamily="49" charset="0"/>
                <a:cs typeface="Courier New" panose="02070309020205020404" pitchFamily="49" charset="0"/>
              </a:rPr>
              <a:t>でロジスティック回帰の時は</a:t>
            </a:r>
            <a:r>
              <a:rPr lang="ja-JP" altLang="en-US" sz="2000" b="1">
                <a:solidFill>
                  <a:srgbClr val="FF0000"/>
                </a:solidFill>
                <a:latin typeface="Courier New" panose="02070309020205020404" pitchFamily="49" charset="0"/>
                <a:cs typeface="Courier New" panose="02070309020205020404" pitchFamily="49" charset="0"/>
              </a:rPr>
              <a:t>正解率</a:t>
            </a:r>
            <a:r>
              <a:rPr lang="ja-JP" altLang="en-US" sz="2000" b="1">
                <a:solidFill>
                  <a:srgbClr val="002060"/>
                </a:solidFill>
                <a:latin typeface="Courier New" panose="02070309020205020404" pitchFamily="49" charset="0"/>
                <a:cs typeface="Courier New" panose="02070309020205020404" pitchFamily="49" charset="0"/>
              </a:rPr>
              <a:t>が出力される</a:t>
            </a:r>
          </a:p>
        </p:txBody>
      </p:sp>
      <p:sp>
        <p:nvSpPr>
          <p:cNvPr id="2" name="線形回帰で88歳の歯周病の歯の本数を予測する">
            <a:extLst>
              <a:ext uri="{FF2B5EF4-FFF2-40B4-BE49-F238E27FC236}">
                <a16:creationId xmlns:a16="http://schemas.microsoft.com/office/drawing/2014/main" id="{F72B25A7-B828-3BEC-6104-9ABD9A535E6C}"/>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F24E66BB-89F5-8E2A-D573-5927F582AF84}"/>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chemeClr val="tx1"/>
                </a:solidFill>
              </a:rPr>
              <a:t>STEP4：傾きと切片</a:t>
            </a:r>
            <a:r>
              <a:rPr lang="ja-JP" altLang="en-US" sz="1200">
                <a:solidFill>
                  <a:schemeClr val="tx1"/>
                </a:solidFill>
              </a:rPr>
              <a:t>を求める</a:t>
            </a:r>
            <a:endParaRPr lang="en-US" altLang="ja-JP" sz="1200">
              <a:solidFill>
                <a:schemeClr val="tx1"/>
              </a:solidFill>
            </a:endParaRPr>
          </a:p>
          <a:p>
            <a:pPr marL="92075" indent="-41275" algn="l">
              <a:defRPr sz="4500"/>
            </a:pPr>
            <a:r>
              <a:rPr lang="en-US" altLang="ja-JP" sz="1200">
                <a:solidFill>
                  <a:schemeClr val="tx1"/>
                </a:solidFill>
              </a:rPr>
              <a:t>STEP5</a:t>
            </a:r>
            <a:r>
              <a:rPr lang="ja-JP" altLang="en-US" sz="1200">
                <a:solidFill>
                  <a:schemeClr val="tx1"/>
                </a:solidFill>
              </a:rPr>
              <a:t>：予測を行う</a:t>
            </a:r>
            <a:endParaRPr lang="en-US" altLang="ja-JP" sz="1200">
              <a:solidFill>
                <a:schemeClr val="tx1"/>
              </a:solidFill>
            </a:endParaRPr>
          </a:p>
          <a:p>
            <a:pPr marL="92075" indent="-41275" algn="l">
              <a:defRPr sz="4500"/>
            </a:pPr>
            <a:r>
              <a:rPr lang="en-US" altLang="ja-JP" sz="1200">
                <a:solidFill>
                  <a:srgbClr val="FF0000"/>
                </a:solidFill>
              </a:rPr>
              <a:t>STEP6</a:t>
            </a:r>
            <a:r>
              <a:rPr lang="ja-JP" altLang="en-US" sz="1200">
                <a:solidFill>
                  <a:srgbClr val="FF0000"/>
                </a:solidFill>
              </a:rPr>
              <a:t>：モデルの評価</a:t>
            </a:r>
            <a:endParaRPr sz="1200">
              <a:solidFill>
                <a:srgbClr val="FF0000"/>
              </a:solidFill>
            </a:endParaRPr>
          </a:p>
        </p:txBody>
      </p:sp>
      <p:sp>
        <p:nvSpPr>
          <p:cNvPr id="4" name="①学習モデルの選択(今回は線形回帰)…">
            <a:extLst>
              <a:ext uri="{FF2B5EF4-FFF2-40B4-BE49-F238E27FC236}">
                <a16:creationId xmlns:a16="http://schemas.microsoft.com/office/drawing/2014/main" id="{0448BF4C-8669-F205-D206-BAACAA900766}"/>
              </a:ext>
            </a:extLst>
          </p:cNvPr>
          <p:cNvSpPr txBox="1"/>
          <p:nvPr/>
        </p:nvSpPr>
        <p:spPr>
          <a:xfrm>
            <a:off x="0" y="543047"/>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STEP6：モデルの評価</a:t>
            </a:r>
          </a:p>
        </p:txBody>
      </p:sp>
      <p:sp>
        <p:nvSpPr>
          <p:cNvPr id="15" name="テキスト ボックス 14">
            <a:extLst>
              <a:ext uri="{FF2B5EF4-FFF2-40B4-BE49-F238E27FC236}">
                <a16:creationId xmlns:a16="http://schemas.microsoft.com/office/drawing/2014/main" id="{DF3FBF08-BF37-6A6A-945A-14738DD8BA71}"/>
              </a:ext>
            </a:extLst>
          </p:cNvPr>
          <p:cNvSpPr txBox="1"/>
          <p:nvPr/>
        </p:nvSpPr>
        <p:spPr>
          <a:xfrm>
            <a:off x="799541" y="2302664"/>
            <a:ext cx="28725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0.9181286549707602</a:t>
            </a:r>
            <a:endPar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
        <p:nvSpPr>
          <p:cNvPr id="11" name="スライド番号プレースホルダー 10">
            <a:extLst>
              <a:ext uri="{FF2B5EF4-FFF2-40B4-BE49-F238E27FC236}">
                <a16:creationId xmlns:a16="http://schemas.microsoft.com/office/drawing/2014/main" id="{3AD024A2-EE4D-C985-E017-E78C5C532FC7}"/>
              </a:ext>
            </a:extLst>
          </p:cNvPr>
          <p:cNvSpPr>
            <a:spLocks noGrp="1"/>
          </p:cNvSpPr>
          <p:nvPr>
            <p:ph type="sldNum" sz="quarter" idx="2"/>
          </p:nvPr>
        </p:nvSpPr>
        <p:spPr/>
        <p:txBody>
          <a:bodyPr/>
          <a:lstStyle/>
          <a:p>
            <a:fld id="{86CB4B4D-7CA3-9044-876B-883B54F8677D}" type="slidenum">
              <a:rPr lang="en-US" altLang="ja-JP" smtClean="0"/>
              <a:t>25</a:t>
            </a:fld>
            <a:endParaRPr lang="ja-JP" altLang="en-US"/>
          </a:p>
        </p:txBody>
      </p:sp>
      <p:sp>
        <p:nvSpPr>
          <p:cNvPr id="13" name="検証用データを用いて学習結果を評価する">
            <a:extLst>
              <a:ext uri="{FF2B5EF4-FFF2-40B4-BE49-F238E27FC236}">
                <a16:creationId xmlns:a16="http://schemas.microsoft.com/office/drawing/2014/main" id="{1E2FD64A-99D4-DF44-1082-D66FE55CA926}"/>
              </a:ext>
            </a:extLst>
          </p:cNvPr>
          <p:cNvSpPr txBox="1"/>
          <p:nvPr/>
        </p:nvSpPr>
        <p:spPr>
          <a:xfrm>
            <a:off x="265283" y="1181577"/>
            <a:ext cx="5943819"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11-17 </a:t>
            </a:r>
            <a:r>
              <a:rPr lang="ja-JP" altLang="en-US" sz="1800" b="1">
                <a:solidFill>
                  <a:srgbClr val="0070C0"/>
                </a:solidFill>
                <a:latin typeface="Meiryo" panose="020B0604030504040204" pitchFamily="34" charset="-128"/>
                <a:ea typeface="Meiryo" panose="020B0604030504040204" pitchFamily="34" charset="-128"/>
              </a:rPr>
              <a:t>検証データで</a:t>
            </a:r>
            <a:r>
              <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rPr>
              <a:t>モデルの評価を行う</a:t>
            </a:r>
            <a:endPar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17" name="下矢印 16">
            <a:extLst>
              <a:ext uri="{FF2B5EF4-FFF2-40B4-BE49-F238E27FC236}">
                <a16:creationId xmlns:a16="http://schemas.microsoft.com/office/drawing/2014/main" id="{CEC7FC9F-81D3-3D26-C170-BC97761F791D}"/>
              </a:ext>
            </a:extLst>
          </p:cNvPr>
          <p:cNvSpPr/>
          <p:nvPr/>
        </p:nvSpPr>
        <p:spPr>
          <a:xfrm rot="16200000" flipH="1">
            <a:off x="437349" y="2373431"/>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8" name="右矢印 17">
            <a:extLst>
              <a:ext uri="{FF2B5EF4-FFF2-40B4-BE49-F238E27FC236}">
                <a16:creationId xmlns:a16="http://schemas.microsoft.com/office/drawing/2014/main" id="{502A5CB2-F1F9-8EC9-8AB6-FE7AE1D1EE2B}"/>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271828476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5511" y="122548"/>
            <a:ext cx="8625609" cy="5020952"/>
            <a:chOff x="-95450" y="791436"/>
            <a:chExt cx="10832134" cy="5842000"/>
          </a:xfrm>
        </p:grpSpPr>
        <p:pic>
          <p:nvPicPr>
            <p:cNvPr id="3" name="object 3"/>
            <p:cNvPicPr>
              <a:picLocks noChangeAspect="1"/>
            </p:cNvPicPr>
            <p:nvPr/>
          </p:nvPicPr>
          <p:blipFill>
            <a:blip r:embed="rId2" cstate="print"/>
            <a:stretch>
              <a:fillRect/>
            </a:stretch>
          </p:blipFill>
          <p:spPr>
            <a:xfrm>
              <a:off x="170889" y="959394"/>
              <a:ext cx="10369469" cy="5319633"/>
            </a:xfrm>
            <a:prstGeom prst="rect">
              <a:avLst/>
            </a:prstGeom>
          </p:spPr>
        </p:pic>
        <p:sp>
          <p:nvSpPr>
            <p:cNvPr id="4" name="object 4"/>
            <p:cNvSpPr/>
            <p:nvPr/>
          </p:nvSpPr>
          <p:spPr>
            <a:xfrm>
              <a:off x="-95450" y="791436"/>
              <a:ext cx="10832134"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テキスト ボックス 4">
            <a:extLst>
              <a:ext uri="{FF2B5EF4-FFF2-40B4-BE49-F238E27FC236}">
                <a16:creationId xmlns:a16="http://schemas.microsoft.com/office/drawing/2014/main" id="{A331F5F9-28FE-7DBA-0627-F9028AC05AF6}"/>
              </a:ext>
            </a:extLst>
          </p:cNvPr>
          <p:cNvSpPr txBox="1"/>
          <p:nvPr/>
        </p:nvSpPr>
        <p:spPr>
          <a:xfrm>
            <a:off x="547689" y="4230343"/>
            <a:ext cx="502701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20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今回の正解率</a:t>
            </a:r>
            <a:r>
              <a:rPr kumimoji="0" lang="en-US" altLang="ja-JP" sz="20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0.9181286549707602 = </a:t>
            </a:r>
          </a:p>
          <a:p>
            <a:pPr marL="0" marR="0" indent="0" algn="ctr" defTabSz="825500" rtl="0" fontAlgn="auto" latinLnBrk="0" hangingPunct="0">
              <a:lnSpc>
                <a:spcPct val="100000"/>
              </a:lnSpc>
              <a:spcBef>
                <a:spcPts val="0"/>
              </a:spcBef>
              <a:spcAft>
                <a:spcPts val="0"/>
              </a:spcAft>
              <a:buClrTx/>
              <a:buSzTx/>
              <a:buFontTx/>
              <a:buNone/>
              <a:tabLst/>
            </a:pPr>
            <a:r>
              <a:rPr kumimoji="0" lang="ja-JP" altLang="en-US" sz="20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予測した分類の</a:t>
            </a:r>
            <a:r>
              <a:rPr kumimoji="0" lang="en-US" altLang="ja-JP" sz="20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92%</a:t>
            </a:r>
            <a:r>
              <a:rPr kumimoji="0" lang="ja-JP" altLang="en-US" sz="20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が正解していた</a:t>
            </a:r>
          </a:p>
        </p:txBody>
      </p:sp>
      <p:sp>
        <p:nvSpPr>
          <p:cNvPr id="6" name="テキスト ボックス 5">
            <a:extLst>
              <a:ext uri="{FF2B5EF4-FFF2-40B4-BE49-F238E27FC236}">
                <a16:creationId xmlns:a16="http://schemas.microsoft.com/office/drawing/2014/main" id="{0D08E722-61BE-E0AC-C7F6-5F36B8243374}"/>
              </a:ext>
            </a:extLst>
          </p:cNvPr>
          <p:cNvSpPr txBox="1"/>
          <p:nvPr/>
        </p:nvSpPr>
        <p:spPr>
          <a:xfrm>
            <a:off x="7024001" y="65986"/>
            <a:ext cx="18626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清水先生の講義引用</a:t>
            </a:r>
            <a:r>
              <a:rPr kumimoji="0" lang="en-US" altLang="ja-JP"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スライド番号プレースホルダー 6">
            <a:extLst>
              <a:ext uri="{FF2B5EF4-FFF2-40B4-BE49-F238E27FC236}">
                <a16:creationId xmlns:a16="http://schemas.microsoft.com/office/drawing/2014/main" id="{7E7AF0AF-58D5-C498-A9EE-696848076DB8}"/>
              </a:ext>
            </a:extLst>
          </p:cNvPr>
          <p:cNvSpPr>
            <a:spLocks noGrp="1"/>
          </p:cNvSpPr>
          <p:nvPr>
            <p:ph type="sldNum" sz="quarter" idx="7"/>
          </p:nvPr>
        </p:nvSpPr>
        <p:spPr/>
        <p:txBody>
          <a:bodyPr/>
          <a:lstStyle/>
          <a:p>
            <a:fld id="{B6F15528-21DE-4FAA-801E-634DDDAF4B2B}" type="slidenum">
              <a:rPr lang="en-US" altLang="ja-JP" smtClean="0"/>
              <a:t>26</a:t>
            </a:fld>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59" name="print(model2.score(x2_test, y2_test))"/>
          <p:cNvSpPr txBox="1"/>
          <p:nvPr/>
        </p:nvSpPr>
        <p:spPr>
          <a:xfrm>
            <a:off x="300299" y="1453404"/>
            <a:ext cx="7859337" cy="1165310"/>
          </a:xfrm>
          <a:prstGeom prst="rect">
            <a:avLst/>
          </a:prstGeom>
          <a:ln w="254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21500" tIns="0" rIns="40500" bIns="72000" anchor="ctr">
            <a:spAutoFit/>
          </a:bodyPr>
          <a:lstStyle>
            <a:lvl1pPr>
              <a:defRPr sz="4600">
                <a:latin typeface="+mn-lt"/>
                <a:ea typeface="+mn-ea"/>
                <a:cs typeface="+mn-cs"/>
                <a:sym typeface="ヒラギノ角ゴ ProN W3"/>
              </a:defRPr>
            </a:lvl1pPr>
          </a:lstStyle>
          <a:p>
            <a:pPr marL="225028" indent="-190500" algn="l">
              <a:lnSpc>
                <a:spcPct val="120000"/>
              </a:lnSpc>
            </a:pPr>
            <a:r>
              <a:rPr lang="en" altLang="ja-JP" sz="2000" b="1">
                <a:solidFill>
                  <a:srgbClr val="D883FF"/>
                </a:solidFill>
                <a:latin typeface="Courier New" panose="02070309020205020404" pitchFamily="49" charset="0"/>
              </a:rPr>
              <a:t>from</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sklearn.metrics</a:t>
            </a:r>
            <a:r>
              <a:rPr lang="en" altLang="ja-JP" sz="2000" b="1">
                <a:solidFill>
                  <a:schemeClr val="tx1"/>
                </a:solidFill>
                <a:latin typeface="Courier New" panose="02070309020205020404" pitchFamily="49" charset="0"/>
              </a:rPr>
              <a:t> </a:t>
            </a:r>
            <a:r>
              <a:rPr lang="en" altLang="ja-JP" sz="2000" b="1">
                <a:solidFill>
                  <a:srgbClr val="D883FF"/>
                </a:solidFill>
                <a:latin typeface="Courier New" panose="02070309020205020404" pitchFamily="49" charset="0"/>
              </a:rPr>
              <a:t>import</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confusion_matrix</a:t>
            </a:r>
            <a:endParaRPr lang="en" altLang="ja-JP" sz="2000" b="1">
              <a:solidFill>
                <a:schemeClr val="tx1"/>
              </a:solidFill>
              <a:latin typeface="Courier New" panose="02070309020205020404" pitchFamily="49" charset="0"/>
            </a:endParaRPr>
          </a:p>
          <a:p>
            <a:pPr marL="225028" indent="-190500" algn="l">
              <a:lnSpc>
                <a:spcPct val="120000"/>
              </a:lnSpc>
            </a:pPr>
            <a:r>
              <a:rPr lang="en" altLang="ja-JP" sz="2000" b="1" err="1">
                <a:solidFill>
                  <a:schemeClr val="tx1"/>
                </a:solidFill>
                <a:latin typeface="Courier New" panose="02070309020205020404" pitchFamily="49" charset="0"/>
              </a:rPr>
              <a:t>confusion_matrix</a:t>
            </a:r>
            <a:r>
              <a:rPr lang="en" altLang="ja-JP" sz="2000" b="1">
                <a:solidFill>
                  <a:srgbClr val="0070C0"/>
                </a:solidFill>
                <a:latin typeface="Courier New" panose="02070309020205020404" pitchFamily="49" charset="0"/>
              </a:rPr>
              <a:t>(</a:t>
            </a:r>
            <a:r>
              <a:rPr lang="en" altLang="ja-JP" sz="2000" b="1" err="1">
                <a:solidFill>
                  <a:schemeClr val="tx1"/>
                </a:solidFill>
                <a:latin typeface="Courier New" panose="02070309020205020404" pitchFamily="49" charset="0"/>
              </a:rPr>
              <a:t>y_test</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model_bc.predict</a:t>
            </a:r>
            <a:r>
              <a:rPr lang="en" altLang="ja-JP" sz="2000" b="1">
                <a:solidFill>
                  <a:srgbClr val="00B050"/>
                </a:solidFill>
                <a:latin typeface="Courier New" panose="02070309020205020404" pitchFamily="49" charset="0"/>
              </a:rPr>
              <a:t>(</a:t>
            </a:r>
            <a:r>
              <a:rPr lang="en" altLang="ja-JP" sz="2000" b="1" err="1">
                <a:solidFill>
                  <a:schemeClr val="tx1"/>
                </a:solidFill>
                <a:latin typeface="Courier New" panose="02070309020205020404" pitchFamily="49" charset="0"/>
              </a:rPr>
              <a:t>x_test</a:t>
            </a:r>
            <a:r>
              <a:rPr lang="en" altLang="ja-JP" sz="2000" b="1">
                <a:solidFill>
                  <a:srgbClr val="00B050"/>
                </a:solidFill>
                <a:latin typeface="Courier New" panose="02070309020205020404" pitchFamily="49" charset="0"/>
              </a:rPr>
              <a:t>)</a:t>
            </a:r>
            <a:r>
              <a:rPr lang="en" altLang="ja-JP" sz="2000" b="1">
                <a:solidFill>
                  <a:schemeClr val="tx1"/>
                </a:solidFill>
                <a:latin typeface="Courier New" panose="02070309020205020404" pitchFamily="49" charset="0"/>
              </a:rPr>
              <a:t>,</a:t>
            </a:r>
            <a:r>
              <a:rPr lang="en" altLang="ja-JP" sz="2000" b="1">
                <a:solidFill>
                  <a:srgbClr val="92D050"/>
                </a:solidFill>
                <a:latin typeface="Courier New" panose="02070309020205020404" pitchFamily="49" charset="0"/>
              </a:rPr>
              <a:t> </a:t>
            </a:r>
            <a:r>
              <a:rPr lang="en" altLang="ja-JP" sz="2000" b="1">
                <a:solidFill>
                  <a:schemeClr val="tx1"/>
                </a:solidFill>
                <a:latin typeface="Courier New" panose="02070309020205020404" pitchFamily="49" charset="0"/>
              </a:rPr>
              <a:t>labels = </a:t>
            </a:r>
            <a:r>
              <a:rPr lang="en" altLang="ja-JP" sz="2000" b="1">
                <a:solidFill>
                  <a:srgbClr val="00B050"/>
                </a:solidFill>
                <a:latin typeface="Courier New" panose="02070309020205020404" pitchFamily="49" charset="0"/>
              </a:rPr>
              <a:t>[1, 0]</a:t>
            </a:r>
            <a:r>
              <a:rPr lang="en" altLang="ja-JP" sz="2000" b="1">
                <a:solidFill>
                  <a:srgbClr val="0070C0"/>
                </a:solidFill>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F72B25A7-B828-3BEC-6104-9ABD9A535E6C}"/>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F24E66BB-89F5-8E2A-D573-5927F582AF84}"/>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chemeClr val="tx1"/>
                </a:solidFill>
              </a:rPr>
              <a:t>STEP4：傾きと切片</a:t>
            </a:r>
            <a:r>
              <a:rPr lang="ja-JP" altLang="en-US" sz="1200">
                <a:solidFill>
                  <a:schemeClr val="tx1"/>
                </a:solidFill>
              </a:rPr>
              <a:t>を求める</a:t>
            </a:r>
            <a:endParaRPr lang="en-US" altLang="ja-JP" sz="1200">
              <a:solidFill>
                <a:schemeClr val="tx1"/>
              </a:solidFill>
            </a:endParaRPr>
          </a:p>
          <a:p>
            <a:pPr marL="92075" indent="-41275" algn="l">
              <a:defRPr sz="4500"/>
            </a:pPr>
            <a:r>
              <a:rPr lang="en-US" altLang="ja-JP" sz="1200">
                <a:solidFill>
                  <a:schemeClr val="tx1"/>
                </a:solidFill>
              </a:rPr>
              <a:t>STEP5</a:t>
            </a:r>
            <a:r>
              <a:rPr lang="ja-JP" altLang="en-US" sz="1200">
                <a:solidFill>
                  <a:schemeClr val="tx1"/>
                </a:solidFill>
              </a:rPr>
              <a:t>：予測を行う</a:t>
            </a:r>
            <a:endParaRPr lang="en-US" altLang="ja-JP" sz="1200">
              <a:solidFill>
                <a:schemeClr val="tx1"/>
              </a:solidFill>
            </a:endParaRPr>
          </a:p>
          <a:p>
            <a:pPr marL="92075" indent="-41275" algn="l">
              <a:defRPr sz="4500"/>
            </a:pPr>
            <a:r>
              <a:rPr lang="en-US" altLang="ja-JP" sz="1200">
                <a:solidFill>
                  <a:srgbClr val="FF0000"/>
                </a:solidFill>
              </a:rPr>
              <a:t>STEP6</a:t>
            </a:r>
            <a:r>
              <a:rPr lang="ja-JP" altLang="en-US" sz="1200">
                <a:solidFill>
                  <a:srgbClr val="FF0000"/>
                </a:solidFill>
              </a:rPr>
              <a:t>：モデルの評価</a:t>
            </a:r>
            <a:endParaRPr sz="1200">
              <a:solidFill>
                <a:srgbClr val="FF0000"/>
              </a:solidFill>
            </a:endParaRPr>
          </a:p>
        </p:txBody>
      </p:sp>
      <p:sp>
        <p:nvSpPr>
          <p:cNvPr id="4" name="①学習モデルの選択(今回は線形回帰)…">
            <a:extLst>
              <a:ext uri="{FF2B5EF4-FFF2-40B4-BE49-F238E27FC236}">
                <a16:creationId xmlns:a16="http://schemas.microsoft.com/office/drawing/2014/main" id="{0448BF4C-8669-F205-D206-BAACAA900766}"/>
              </a:ext>
            </a:extLst>
          </p:cNvPr>
          <p:cNvSpPr txBox="1"/>
          <p:nvPr/>
        </p:nvSpPr>
        <p:spPr>
          <a:xfrm>
            <a:off x="0" y="543047"/>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STEP6：モデルの評価</a:t>
            </a:r>
          </a:p>
        </p:txBody>
      </p:sp>
      <p:sp>
        <p:nvSpPr>
          <p:cNvPr id="11" name="スライド番号プレースホルダー 10">
            <a:extLst>
              <a:ext uri="{FF2B5EF4-FFF2-40B4-BE49-F238E27FC236}">
                <a16:creationId xmlns:a16="http://schemas.microsoft.com/office/drawing/2014/main" id="{3AD024A2-EE4D-C985-E017-E78C5C532FC7}"/>
              </a:ext>
            </a:extLst>
          </p:cNvPr>
          <p:cNvSpPr>
            <a:spLocks noGrp="1"/>
          </p:cNvSpPr>
          <p:nvPr>
            <p:ph type="sldNum" sz="quarter" idx="2"/>
          </p:nvPr>
        </p:nvSpPr>
        <p:spPr/>
        <p:txBody>
          <a:bodyPr/>
          <a:lstStyle/>
          <a:p>
            <a:fld id="{86CB4B4D-7CA3-9044-876B-883B54F8677D}" type="slidenum">
              <a:rPr lang="en-US" altLang="ja-JP" smtClean="0"/>
              <a:t>27</a:t>
            </a:fld>
            <a:endParaRPr lang="ja-JP" altLang="en-US"/>
          </a:p>
        </p:txBody>
      </p:sp>
      <p:sp>
        <p:nvSpPr>
          <p:cNvPr id="13" name="検証用データを用いて学習結果を評価する">
            <a:extLst>
              <a:ext uri="{FF2B5EF4-FFF2-40B4-BE49-F238E27FC236}">
                <a16:creationId xmlns:a16="http://schemas.microsoft.com/office/drawing/2014/main" id="{1E2FD64A-99D4-DF44-1082-D66FE55CA926}"/>
              </a:ext>
            </a:extLst>
          </p:cNvPr>
          <p:cNvSpPr txBox="1"/>
          <p:nvPr/>
        </p:nvSpPr>
        <p:spPr>
          <a:xfrm>
            <a:off x="231197" y="1068454"/>
            <a:ext cx="5943819"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11-18 </a:t>
            </a:r>
            <a:r>
              <a:rPr lang="ja-JP" altLang="en-US" sz="1800" b="1">
                <a:solidFill>
                  <a:srgbClr val="0070C0"/>
                </a:solidFill>
                <a:latin typeface="Meiryo" panose="020B0604030504040204" pitchFamily="34" charset="-128"/>
                <a:ea typeface="Meiryo" panose="020B0604030504040204" pitchFamily="34" charset="-128"/>
              </a:rPr>
              <a:t>混同行列の出力</a:t>
            </a:r>
            <a:endPar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17" name="下矢印 16">
            <a:extLst>
              <a:ext uri="{FF2B5EF4-FFF2-40B4-BE49-F238E27FC236}">
                <a16:creationId xmlns:a16="http://schemas.microsoft.com/office/drawing/2014/main" id="{CEC7FC9F-81D3-3D26-C170-BC97761F791D}"/>
              </a:ext>
            </a:extLst>
          </p:cNvPr>
          <p:cNvSpPr/>
          <p:nvPr/>
        </p:nvSpPr>
        <p:spPr>
          <a:xfrm rot="16200000" flipH="1">
            <a:off x="407695" y="2761164"/>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FB75BFBD-0A99-DB23-A2F5-DBD5F6AC16C8}"/>
              </a:ext>
            </a:extLst>
          </p:cNvPr>
          <p:cNvPicPr>
            <a:picLocks noChangeAspect="1"/>
          </p:cNvPicPr>
          <p:nvPr/>
        </p:nvPicPr>
        <p:blipFill rotWithShape="1">
          <a:blip r:embed="rId3">
            <a:extLst>
              <a:ext uri="{28A0092B-C50C-407E-A947-70E740481C1C}">
                <a14:useLocalDpi xmlns:a14="http://schemas.microsoft.com/office/drawing/2010/main" val="0"/>
              </a:ext>
            </a:extLst>
          </a:blip>
          <a:srcRect l="14025" t="38140" r="66695" b="50109"/>
          <a:stretch/>
        </p:blipFill>
        <p:spPr>
          <a:xfrm>
            <a:off x="696432" y="2731697"/>
            <a:ext cx="2047024" cy="701873"/>
          </a:xfrm>
          <a:prstGeom prst="rect">
            <a:avLst/>
          </a:prstGeom>
        </p:spPr>
      </p:pic>
      <p:sp>
        <p:nvSpPr>
          <p:cNvPr id="18" name="テキスト ボックス 17">
            <a:extLst>
              <a:ext uri="{FF2B5EF4-FFF2-40B4-BE49-F238E27FC236}">
                <a16:creationId xmlns:a16="http://schemas.microsoft.com/office/drawing/2014/main" id="{08CA4C8C-4AC3-E51B-C9B8-2E2763D5B01E}"/>
              </a:ext>
            </a:extLst>
          </p:cNvPr>
          <p:cNvSpPr txBox="1"/>
          <p:nvPr/>
        </p:nvSpPr>
        <p:spPr>
          <a:xfrm>
            <a:off x="555788" y="3433570"/>
            <a:ext cx="8087698" cy="1376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264" algn="l">
              <a:lnSpc>
                <a:spcPct val="130000"/>
              </a:lnSpc>
              <a:spcBef>
                <a:spcPts val="600"/>
              </a:spcBef>
            </a:pPr>
            <a:r>
              <a:rPr lang="ja-JP" altLang="en-US" sz="1600" b="1">
                <a:solidFill>
                  <a:schemeClr val="tx1"/>
                </a:solidFill>
                <a:latin typeface="Courier New" panose="02070309020205020404" pitchFamily="49" charset="0"/>
              </a:rPr>
              <a:t>●関数をインポート</a:t>
            </a:r>
            <a:r>
              <a:rPr lang="en-US" altLang="ja-JP" sz="1600" b="1" dirty="0">
                <a:solidFill>
                  <a:schemeClr val="tx1"/>
                </a:solidFill>
                <a:latin typeface="Courier New" panose="02070309020205020404" pitchFamily="49" charset="0"/>
              </a:rPr>
              <a:t> </a:t>
            </a:r>
            <a:r>
              <a:rPr lang="en" altLang="ja-JP" sz="1600" b="1" dirty="0">
                <a:solidFill>
                  <a:srgbClr val="C586C0"/>
                </a:solidFill>
                <a:latin typeface="Courier New" panose="02070309020205020404" pitchFamily="49" charset="0"/>
              </a:rPr>
              <a:t>from</a:t>
            </a:r>
            <a:r>
              <a:rPr lang="en" altLang="ja-JP" sz="1600" b="1" dirty="0">
                <a:solidFill>
                  <a:srgbClr val="D4D4D4"/>
                </a:solidFill>
                <a:latin typeface="Courier New" panose="02070309020205020404" pitchFamily="49" charset="0"/>
              </a:rPr>
              <a:t> </a:t>
            </a:r>
            <a:r>
              <a:rPr lang="en" altLang="ja-JP" sz="1600" b="1" u="sng" dirty="0" err="1">
                <a:solidFill>
                  <a:srgbClr val="C00000"/>
                </a:solidFill>
                <a:latin typeface="Courier New" panose="02070309020205020404" pitchFamily="49" charset="0"/>
              </a:rPr>
              <a:t>sklearn</a:t>
            </a:r>
            <a:r>
              <a:rPr lang="en" altLang="ja-JP" sz="1600" b="1" dirty="0" err="1">
                <a:solidFill>
                  <a:schemeClr val="tx1"/>
                </a:solidFill>
                <a:latin typeface="Courier New" panose="02070309020205020404" pitchFamily="49" charset="0"/>
              </a:rPr>
              <a:t>.</a:t>
            </a:r>
            <a:r>
              <a:rPr lang="en" altLang="ja-JP" sz="1600" b="1" u="sng" dirty="0" err="1">
                <a:solidFill>
                  <a:srgbClr val="0070C0"/>
                </a:solidFill>
                <a:latin typeface="Courier New" panose="02070309020205020404" pitchFamily="49" charset="0"/>
              </a:rPr>
              <a:t>metrics</a:t>
            </a:r>
            <a:r>
              <a:rPr lang="en" altLang="ja-JP" sz="1600" b="1" dirty="0">
                <a:solidFill>
                  <a:srgbClr val="0070C0"/>
                </a:solidFill>
                <a:latin typeface="Courier New" panose="02070309020205020404" pitchFamily="49" charset="0"/>
              </a:rPr>
              <a:t> </a:t>
            </a:r>
            <a:r>
              <a:rPr lang="en" altLang="ja-JP" sz="1600" b="1" dirty="0">
                <a:solidFill>
                  <a:srgbClr val="C586C0"/>
                </a:solidFill>
                <a:latin typeface="Courier New" panose="02070309020205020404" pitchFamily="49" charset="0"/>
              </a:rPr>
              <a:t>import</a:t>
            </a:r>
            <a:r>
              <a:rPr lang="en" altLang="ja-JP" sz="1600" b="1" dirty="0">
                <a:solidFill>
                  <a:srgbClr val="D4D4D4"/>
                </a:solidFill>
                <a:latin typeface="Courier New" panose="02070309020205020404" pitchFamily="49" charset="0"/>
              </a:rPr>
              <a:t> </a:t>
            </a:r>
            <a:r>
              <a:rPr lang="en" altLang="ja-JP" sz="1600" b="1" u="sng" dirty="0" err="1">
                <a:solidFill>
                  <a:srgbClr val="FF9300"/>
                </a:solidFill>
                <a:latin typeface="Courier New" panose="02070309020205020404" pitchFamily="49" charset="0"/>
              </a:rPr>
              <a:t>confusion_matrix</a:t>
            </a:r>
            <a:endParaRPr lang="en" altLang="ja-JP" sz="1600" b="1" u="sng" dirty="0">
              <a:solidFill>
                <a:srgbClr val="FF9300"/>
              </a:solidFill>
              <a:latin typeface="Courier New" panose="02070309020205020404" pitchFamily="49" charset="0"/>
            </a:endParaRPr>
          </a:p>
          <a:p>
            <a:pPr marL="17264" algn="l">
              <a:lnSpc>
                <a:spcPct val="130000"/>
              </a:lnSpc>
              <a:spcBef>
                <a:spcPts val="600"/>
              </a:spcBef>
            </a:pPr>
            <a:endParaRPr lang="en" altLang="ja-JP" sz="800" b="1" u="sng" dirty="0">
              <a:solidFill>
                <a:srgbClr val="FF9300"/>
              </a:solidFill>
              <a:latin typeface="Courier New" panose="02070309020205020404" pitchFamily="49" charset="0"/>
            </a:endParaRPr>
          </a:p>
          <a:p>
            <a:pPr marL="0" marR="0" indent="0" algn="l" defTabSz="825500" rtl="0" fontAlgn="auto" latinLnBrk="0" hangingPunct="0">
              <a:lnSpc>
                <a:spcPct val="130000"/>
              </a:lnSpc>
              <a:spcBef>
                <a:spcPts val="0"/>
              </a:spcBef>
              <a:spcAft>
                <a:spcPts val="0"/>
              </a:spcAft>
              <a:buClrTx/>
              <a:buSzTx/>
              <a:buFontTx/>
              <a:buNone/>
              <a:tabLst/>
            </a:pPr>
            <a:r>
              <a:rPr lang="ja-JP" altLang="en-US" sz="1600" b="1">
                <a:solidFill>
                  <a:schemeClr val="tx1"/>
                </a:solidFill>
                <a:latin typeface="Courier New" panose="02070309020205020404" pitchFamily="49" charset="0"/>
              </a:rPr>
              <a:t>● </a:t>
            </a:r>
            <a:r>
              <a:rPr kumimoji="0" lang="en-US" altLang="ja-JP" sz="1600" b="1" i="0" u="none" strike="noStrike" cap="none" spc="0" normalizeH="0" baseline="0" dirty="0" err="1">
                <a:ln>
                  <a:noFill/>
                </a:ln>
                <a:solidFill>
                  <a:schemeClr val="tx1"/>
                </a:solidFill>
                <a:effectLst/>
                <a:uFillTx/>
                <a:latin typeface="Courier New" panose="02070309020205020404" pitchFamily="49" charset="0"/>
                <a:cs typeface="Courier New" panose="02070309020205020404" pitchFamily="49" charset="0"/>
                <a:sym typeface="ヒラギノ角ゴ ProN W6"/>
              </a:rPr>
              <a:t>confusion_matrix</a:t>
            </a:r>
            <a:r>
              <a:rPr kumimoji="0" lang="en-US" altLang="ja-JP" sz="1600" b="1" i="0" u="none"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rPr>
              <a:t>(</a:t>
            </a:r>
            <a:r>
              <a:rPr lang="ja-JP" altLang="en-US" sz="1600" b="1">
                <a:solidFill>
                  <a:schemeClr val="tx1"/>
                </a:solidFill>
                <a:latin typeface="Courier New" panose="02070309020205020404" pitchFamily="49" charset="0"/>
                <a:cs typeface="Courier New" panose="02070309020205020404" pitchFamily="49" charset="0"/>
              </a:rPr>
              <a:t>実際の分類</a:t>
            </a:r>
            <a:r>
              <a:rPr lang="en-US" altLang="ja-JP" sz="1600" b="1" dirty="0">
                <a:solidFill>
                  <a:schemeClr val="tx1"/>
                </a:solidFill>
                <a:latin typeface="Courier New" panose="02070309020205020404" pitchFamily="49" charset="0"/>
                <a:cs typeface="Courier New" panose="02070309020205020404" pitchFamily="49" charset="0"/>
              </a:rPr>
              <a:t>,</a:t>
            </a:r>
            <a:r>
              <a:rPr lang="ja-JP" altLang="en-US" sz="1600" b="1">
                <a:solidFill>
                  <a:schemeClr val="tx1"/>
                </a:solidFill>
                <a:latin typeface="Courier New" panose="02070309020205020404" pitchFamily="49" charset="0"/>
                <a:cs typeface="Courier New" panose="02070309020205020404" pitchFamily="49" charset="0"/>
              </a:rPr>
              <a:t>予測分類</a:t>
            </a:r>
            <a:r>
              <a:rPr kumimoji="0" lang="en-US" altLang="ja-JP" sz="1600" b="1" i="0" u="none"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rPr>
              <a:t>,labels=[])</a:t>
            </a:r>
            <a:r>
              <a:rPr lang="ja-JP" altLang="en-US" sz="1600" b="1">
                <a:solidFill>
                  <a:schemeClr val="tx1"/>
                </a:solidFill>
                <a:latin typeface="Courier New" panose="02070309020205020404" pitchFamily="49" charset="0"/>
                <a:cs typeface="Courier New" panose="02070309020205020404" pitchFamily="49" charset="0"/>
              </a:rPr>
              <a:t>で混同行列を出力する。</a:t>
            </a:r>
            <a:r>
              <a:rPr lang="en-US" altLang="ja-JP" sz="1600" b="1" dirty="0">
                <a:solidFill>
                  <a:schemeClr val="tx1"/>
                </a:solidFill>
                <a:latin typeface="Courier New" panose="02070309020205020404" pitchFamily="49" charset="0"/>
                <a:cs typeface="Courier New" panose="02070309020205020404" pitchFamily="49" charset="0"/>
              </a:rPr>
              <a:t>labels</a:t>
            </a:r>
            <a:r>
              <a:rPr lang="ja-JP" altLang="en-US" sz="1600" b="1">
                <a:solidFill>
                  <a:schemeClr val="tx1"/>
                </a:solidFill>
                <a:latin typeface="Courier New" panose="02070309020205020404" pitchFamily="49" charset="0"/>
                <a:cs typeface="Courier New" panose="02070309020205020404" pitchFamily="49" charset="0"/>
              </a:rPr>
              <a:t>引数</a:t>
            </a:r>
            <a:r>
              <a:rPr lang="en-US" altLang="ja-JP" sz="1600" b="1" dirty="0">
                <a:solidFill>
                  <a:schemeClr val="tx1"/>
                </a:solidFill>
                <a:latin typeface="Courier New" panose="02070309020205020404" pitchFamily="49" charset="0"/>
                <a:cs typeface="Courier New" panose="02070309020205020404" pitchFamily="49" charset="0"/>
              </a:rPr>
              <a:t>=</a:t>
            </a:r>
            <a:r>
              <a:rPr lang="ja-JP" altLang="en-US" sz="1600" b="1">
                <a:solidFill>
                  <a:schemeClr val="tx1"/>
                </a:solidFill>
                <a:latin typeface="Courier New" panose="02070309020205020404" pitchFamily="49" charset="0"/>
                <a:cs typeface="Courier New" panose="02070309020205020404" pitchFamily="49" charset="0"/>
              </a:rPr>
              <a:t>で出力の順番</a:t>
            </a:r>
            <a:r>
              <a:rPr lang="en-US" altLang="ja-JP" sz="1600" b="1" dirty="0">
                <a:solidFill>
                  <a:schemeClr val="tx1"/>
                </a:solidFill>
                <a:latin typeface="Courier New" panose="02070309020205020404" pitchFamily="49" charset="0"/>
                <a:cs typeface="Courier New" panose="02070309020205020404" pitchFamily="49" charset="0"/>
              </a:rPr>
              <a:t>(1:</a:t>
            </a:r>
            <a:r>
              <a:rPr lang="ja-JP" altLang="en-US" sz="1600" b="1">
                <a:solidFill>
                  <a:schemeClr val="tx1"/>
                </a:solidFill>
                <a:latin typeface="Courier New" panose="02070309020205020404" pitchFamily="49" charset="0"/>
                <a:cs typeface="Courier New" panose="02070309020205020404" pitchFamily="49" charset="0"/>
              </a:rPr>
              <a:t>良性腫瘍、</a:t>
            </a:r>
            <a:r>
              <a:rPr lang="en-US" altLang="ja-JP" sz="1600" b="1" dirty="0">
                <a:solidFill>
                  <a:schemeClr val="tx1"/>
                </a:solidFill>
                <a:latin typeface="Courier New" panose="02070309020205020404" pitchFamily="49" charset="0"/>
                <a:cs typeface="Courier New" panose="02070309020205020404" pitchFamily="49" charset="0"/>
              </a:rPr>
              <a:t>0:</a:t>
            </a:r>
            <a:r>
              <a:rPr lang="ja-JP" altLang="en-US" sz="1600" b="1">
                <a:solidFill>
                  <a:schemeClr val="tx1"/>
                </a:solidFill>
                <a:latin typeface="Courier New" panose="02070309020205020404" pitchFamily="49" charset="0"/>
                <a:cs typeface="Courier New" panose="02070309020205020404" pitchFamily="49" charset="0"/>
              </a:rPr>
              <a:t>悪性腫瘍）を指定する</a:t>
            </a:r>
            <a:endParaRPr kumimoji="0" lang="en-US" altLang="ja-JP" sz="1600" b="1" i="0" u="none"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endParaRPr>
          </a:p>
        </p:txBody>
      </p:sp>
      <p:sp>
        <p:nvSpPr>
          <p:cNvPr id="5" name="テキスト ボックス 4">
            <a:extLst>
              <a:ext uri="{FF2B5EF4-FFF2-40B4-BE49-F238E27FC236}">
                <a16:creationId xmlns:a16="http://schemas.microsoft.com/office/drawing/2014/main" id="{8EEC331A-AA4B-0E8D-D50D-8A7D0537B9F8}"/>
              </a:ext>
            </a:extLst>
          </p:cNvPr>
          <p:cNvSpPr txBox="1"/>
          <p:nvPr/>
        </p:nvSpPr>
        <p:spPr>
          <a:xfrm>
            <a:off x="2951475" y="3306569"/>
            <a:ext cx="1179810" cy="318036"/>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ライブラリ名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9" name="テキスト ボックス 8">
            <a:extLst>
              <a:ext uri="{FF2B5EF4-FFF2-40B4-BE49-F238E27FC236}">
                <a16:creationId xmlns:a16="http://schemas.microsoft.com/office/drawing/2014/main" id="{C0786BC8-7E8D-5107-C351-1D2B3D7039E1}"/>
              </a:ext>
            </a:extLst>
          </p:cNvPr>
          <p:cNvSpPr txBox="1"/>
          <p:nvPr/>
        </p:nvSpPr>
        <p:spPr>
          <a:xfrm>
            <a:off x="4171607" y="3304388"/>
            <a:ext cx="1179810"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モジュール名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12" name="テキスト ボックス 11">
            <a:extLst>
              <a:ext uri="{FF2B5EF4-FFF2-40B4-BE49-F238E27FC236}">
                <a16:creationId xmlns:a16="http://schemas.microsoft.com/office/drawing/2014/main" id="{492FF380-03C9-1AB0-0012-590A1D60F01E}"/>
              </a:ext>
            </a:extLst>
          </p:cNvPr>
          <p:cNvSpPr txBox="1"/>
          <p:nvPr/>
        </p:nvSpPr>
        <p:spPr>
          <a:xfrm>
            <a:off x="6739979" y="3304388"/>
            <a:ext cx="641202" cy="318036"/>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関数名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Tree>
    <p:extLst>
      <p:ext uri="{BB962C8B-B14F-4D97-AF65-F5344CB8AC3E}">
        <p14:creationId xmlns:p14="http://schemas.microsoft.com/office/powerpoint/2010/main" val="29848101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線形回帰で88歳の歯周病の歯の本数を予測する">
            <a:extLst>
              <a:ext uri="{FF2B5EF4-FFF2-40B4-BE49-F238E27FC236}">
                <a16:creationId xmlns:a16="http://schemas.microsoft.com/office/drawing/2014/main" id="{F72B25A7-B828-3BEC-6104-9ABD9A535E6C}"/>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F24E66BB-89F5-8E2A-D573-5927F582AF84}"/>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chemeClr val="tx1"/>
                </a:solidFill>
              </a:rPr>
              <a:t>STEP4：傾きと切片</a:t>
            </a:r>
            <a:r>
              <a:rPr lang="ja-JP" altLang="en-US" sz="1200">
                <a:solidFill>
                  <a:schemeClr val="tx1"/>
                </a:solidFill>
              </a:rPr>
              <a:t>を求める</a:t>
            </a:r>
            <a:endParaRPr lang="en-US" altLang="ja-JP" sz="1200">
              <a:solidFill>
                <a:schemeClr val="tx1"/>
              </a:solidFill>
            </a:endParaRPr>
          </a:p>
          <a:p>
            <a:pPr marL="92075" indent="-41275" algn="l">
              <a:defRPr sz="4500"/>
            </a:pPr>
            <a:r>
              <a:rPr lang="en-US" altLang="ja-JP" sz="1200">
                <a:solidFill>
                  <a:schemeClr val="tx1"/>
                </a:solidFill>
              </a:rPr>
              <a:t>STEP5</a:t>
            </a:r>
            <a:r>
              <a:rPr lang="ja-JP" altLang="en-US" sz="1200">
                <a:solidFill>
                  <a:schemeClr val="tx1"/>
                </a:solidFill>
              </a:rPr>
              <a:t>：予測を行う</a:t>
            </a:r>
            <a:endParaRPr lang="en-US" altLang="ja-JP" sz="1200">
              <a:solidFill>
                <a:schemeClr val="tx1"/>
              </a:solidFill>
            </a:endParaRPr>
          </a:p>
          <a:p>
            <a:pPr marL="92075" indent="-41275" algn="l">
              <a:defRPr sz="4500"/>
            </a:pPr>
            <a:r>
              <a:rPr lang="en-US" altLang="ja-JP" sz="1200">
                <a:solidFill>
                  <a:srgbClr val="FF0000"/>
                </a:solidFill>
              </a:rPr>
              <a:t>STEP6</a:t>
            </a:r>
            <a:r>
              <a:rPr lang="ja-JP" altLang="en-US" sz="1200">
                <a:solidFill>
                  <a:srgbClr val="FF0000"/>
                </a:solidFill>
              </a:rPr>
              <a:t>：モデルの評価</a:t>
            </a:r>
            <a:endParaRPr sz="1200">
              <a:solidFill>
                <a:srgbClr val="FF0000"/>
              </a:solidFill>
            </a:endParaRPr>
          </a:p>
        </p:txBody>
      </p:sp>
      <p:sp>
        <p:nvSpPr>
          <p:cNvPr id="4" name="①学習モデルの選択(今回は線形回帰)…">
            <a:extLst>
              <a:ext uri="{FF2B5EF4-FFF2-40B4-BE49-F238E27FC236}">
                <a16:creationId xmlns:a16="http://schemas.microsoft.com/office/drawing/2014/main" id="{0448BF4C-8669-F205-D206-BAACAA900766}"/>
              </a:ext>
            </a:extLst>
          </p:cNvPr>
          <p:cNvSpPr txBox="1"/>
          <p:nvPr/>
        </p:nvSpPr>
        <p:spPr>
          <a:xfrm>
            <a:off x="0" y="543047"/>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STEP6：モデルの評価</a:t>
            </a:r>
          </a:p>
        </p:txBody>
      </p:sp>
      <p:sp>
        <p:nvSpPr>
          <p:cNvPr id="11" name="スライド番号プレースホルダー 10">
            <a:extLst>
              <a:ext uri="{FF2B5EF4-FFF2-40B4-BE49-F238E27FC236}">
                <a16:creationId xmlns:a16="http://schemas.microsoft.com/office/drawing/2014/main" id="{3AD024A2-EE4D-C985-E017-E78C5C532FC7}"/>
              </a:ext>
            </a:extLst>
          </p:cNvPr>
          <p:cNvSpPr>
            <a:spLocks noGrp="1"/>
          </p:cNvSpPr>
          <p:nvPr>
            <p:ph type="sldNum" sz="quarter" idx="2"/>
          </p:nvPr>
        </p:nvSpPr>
        <p:spPr/>
        <p:txBody>
          <a:bodyPr/>
          <a:lstStyle/>
          <a:p>
            <a:fld id="{86CB4B4D-7CA3-9044-876B-883B54F8677D}" type="slidenum">
              <a:rPr lang="en-US" altLang="ja-JP" smtClean="0"/>
              <a:t>28</a:t>
            </a:fld>
            <a:endParaRPr lang="ja-JP" altLang="en-US"/>
          </a:p>
        </p:txBody>
      </p:sp>
      <p:sp>
        <p:nvSpPr>
          <p:cNvPr id="13" name="検証用データを用いて学習結果を評価する">
            <a:extLst>
              <a:ext uri="{FF2B5EF4-FFF2-40B4-BE49-F238E27FC236}">
                <a16:creationId xmlns:a16="http://schemas.microsoft.com/office/drawing/2014/main" id="{1E2FD64A-99D4-DF44-1082-D66FE55CA926}"/>
              </a:ext>
            </a:extLst>
          </p:cNvPr>
          <p:cNvSpPr txBox="1"/>
          <p:nvPr/>
        </p:nvSpPr>
        <p:spPr>
          <a:xfrm>
            <a:off x="265283" y="966095"/>
            <a:ext cx="5943819"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11-18 </a:t>
            </a:r>
            <a:r>
              <a:rPr lang="ja-JP" altLang="en-US" sz="1800" b="1">
                <a:solidFill>
                  <a:srgbClr val="0070C0"/>
                </a:solidFill>
                <a:latin typeface="Meiryo" panose="020B0604030504040204" pitchFamily="34" charset="-128"/>
                <a:ea typeface="Meiryo" panose="020B0604030504040204" pitchFamily="34" charset="-128"/>
              </a:rPr>
              <a:t>混同行列の出力</a:t>
            </a:r>
            <a:endPar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17" name="下矢印 16">
            <a:extLst>
              <a:ext uri="{FF2B5EF4-FFF2-40B4-BE49-F238E27FC236}">
                <a16:creationId xmlns:a16="http://schemas.microsoft.com/office/drawing/2014/main" id="{CEC7FC9F-81D3-3D26-C170-BC97761F791D}"/>
              </a:ext>
            </a:extLst>
          </p:cNvPr>
          <p:cNvSpPr/>
          <p:nvPr/>
        </p:nvSpPr>
        <p:spPr>
          <a:xfrm rot="16200000" flipH="1">
            <a:off x="343468" y="2156687"/>
            <a:ext cx="438265" cy="391862"/>
          </a:xfrm>
          <a:prstGeom prst="down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graphicFrame>
        <p:nvGraphicFramePr>
          <p:cNvPr id="7" name="表 4">
            <a:extLst>
              <a:ext uri="{FF2B5EF4-FFF2-40B4-BE49-F238E27FC236}">
                <a16:creationId xmlns:a16="http://schemas.microsoft.com/office/drawing/2014/main" id="{2735EBC5-4E5D-EB6A-0E0C-3850C1778E71}"/>
              </a:ext>
            </a:extLst>
          </p:cNvPr>
          <p:cNvGraphicFramePr>
            <a:graphicFrameLocks noGrp="1"/>
          </p:cNvGraphicFramePr>
          <p:nvPr>
            <p:extLst>
              <p:ext uri="{D42A27DB-BD31-4B8C-83A1-F6EECF244321}">
                <p14:modId xmlns:p14="http://schemas.microsoft.com/office/powerpoint/2010/main" val="2539474914"/>
              </p:ext>
            </p:extLst>
          </p:nvPr>
        </p:nvGraphicFramePr>
        <p:xfrm>
          <a:off x="820605" y="2055878"/>
          <a:ext cx="4591983" cy="2469731"/>
        </p:xfrm>
        <a:graphic>
          <a:graphicData uri="http://schemas.openxmlformats.org/drawingml/2006/table">
            <a:tbl>
              <a:tblPr firstRow="1" bandRow="1">
                <a:tableStyleId>{5940675A-B579-460E-94D1-54222C63F5DA}</a:tableStyleId>
              </a:tblPr>
              <a:tblGrid>
                <a:gridCol w="662596">
                  <a:extLst>
                    <a:ext uri="{9D8B030D-6E8A-4147-A177-3AD203B41FA5}">
                      <a16:colId xmlns:a16="http://schemas.microsoft.com/office/drawing/2014/main" val="372706925"/>
                    </a:ext>
                  </a:extLst>
                </a:gridCol>
                <a:gridCol w="851341">
                  <a:extLst>
                    <a:ext uri="{9D8B030D-6E8A-4147-A177-3AD203B41FA5}">
                      <a16:colId xmlns:a16="http://schemas.microsoft.com/office/drawing/2014/main" val="905942125"/>
                    </a:ext>
                  </a:extLst>
                </a:gridCol>
                <a:gridCol w="1575066">
                  <a:extLst>
                    <a:ext uri="{9D8B030D-6E8A-4147-A177-3AD203B41FA5}">
                      <a16:colId xmlns:a16="http://schemas.microsoft.com/office/drawing/2014/main" val="3956899900"/>
                    </a:ext>
                  </a:extLst>
                </a:gridCol>
                <a:gridCol w="1502980">
                  <a:extLst>
                    <a:ext uri="{9D8B030D-6E8A-4147-A177-3AD203B41FA5}">
                      <a16:colId xmlns:a16="http://schemas.microsoft.com/office/drawing/2014/main" val="2805709002"/>
                    </a:ext>
                  </a:extLst>
                </a:gridCol>
              </a:tblGrid>
              <a:tr h="443292">
                <a:tc rowSpan="2" gridSpan="2">
                  <a:txBody>
                    <a:bodyPr/>
                    <a:lstStyle/>
                    <a:p>
                      <a:endParaRPr kumimoji="1" lang="ja-JP" altLang="en-US" sz="1500"/>
                    </a:p>
                  </a:txBody>
                  <a:tcPr marL="34290" marR="34290" marT="17145" marB="17145" anchor="ctr"/>
                </a:tc>
                <a:tc rowSpan="2" hMerge="1">
                  <a:txBody>
                    <a:bodyPr/>
                    <a:lstStyle/>
                    <a:p>
                      <a:endParaRPr kumimoji="1" lang="ja-JP" altLang="en-US"/>
                    </a:p>
                  </a:txBody>
                  <a:tcPr/>
                </a:tc>
                <a:tc gridSpan="2">
                  <a:txBody>
                    <a:bodyPr/>
                    <a:lstStyle/>
                    <a:p>
                      <a:r>
                        <a:rPr kumimoji="1" lang="ja-JP" altLang="en-US" sz="1500"/>
                        <a:t>予測結果</a:t>
                      </a:r>
                    </a:p>
                  </a:txBody>
                  <a:tcPr marL="34290" marR="34290" marT="17145" marB="17145" anchor="ctr"/>
                </a:tc>
                <a:tc hMerge="1">
                  <a:txBody>
                    <a:bodyPr/>
                    <a:lstStyle/>
                    <a:p>
                      <a:endParaRPr kumimoji="1" lang="ja-JP" altLang="en-US"/>
                    </a:p>
                  </a:txBody>
                  <a:tcPr/>
                </a:tc>
                <a:extLst>
                  <a:ext uri="{0D108BD9-81ED-4DB2-BD59-A6C34878D82A}">
                    <a16:rowId xmlns:a16="http://schemas.microsoft.com/office/drawing/2014/main" val="148061855"/>
                  </a:ext>
                </a:extLst>
              </a:tr>
              <a:tr h="536928">
                <a:tc gridSpan="2" vMerge="1">
                  <a:txBody>
                    <a:bodyPr/>
                    <a:lstStyle/>
                    <a:p>
                      <a:endParaRPr kumimoji="1" lang="ja-JP" altLang="en-US"/>
                    </a:p>
                  </a:txBody>
                  <a:tcPr/>
                </a:tc>
                <a:tc hMerge="1" vMerge="1">
                  <a:txBody>
                    <a:bodyPr/>
                    <a:lstStyle/>
                    <a:p>
                      <a:endParaRPr kumimoji="1" lang="ja-JP" altLang="en-US"/>
                    </a:p>
                  </a:txBody>
                  <a:tcPr/>
                </a:tc>
                <a:tc>
                  <a:txBody>
                    <a:bodyPr/>
                    <a:lstStyle/>
                    <a:p>
                      <a:r>
                        <a:rPr kumimoji="1" lang="en-US" altLang="ja-JP" sz="1500"/>
                        <a:t>positive(</a:t>
                      </a:r>
                      <a:r>
                        <a:rPr kumimoji="1" lang="ja-JP" altLang="en-US" sz="1500"/>
                        <a:t>正</a:t>
                      </a:r>
                      <a:r>
                        <a:rPr kumimoji="1" lang="en-US" altLang="ja-JP" sz="1500"/>
                        <a:t>)</a:t>
                      </a:r>
                    </a:p>
                  </a:txBody>
                  <a:tcPr marL="34290" marR="34290" marT="17145" marB="17145" anchor="ctr"/>
                </a:tc>
                <a:tc>
                  <a:txBody>
                    <a:bodyPr/>
                    <a:lstStyle/>
                    <a:p>
                      <a:r>
                        <a:rPr kumimoji="1" lang="en-US" altLang="ja-JP" sz="1500"/>
                        <a:t>Negative(</a:t>
                      </a:r>
                      <a:r>
                        <a:rPr kumimoji="1" lang="ja-JP" altLang="en-US" sz="1500"/>
                        <a:t>負</a:t>
                      </a:r>
                      <a:r>
                        <a:rPr kumimoji="1" lang="en-US" altLang="ja-JP" sz="1500"/>
                        <a:t>)</a:t>
                      </a:r>
                      <a:endParaRPr kumimoji="1" lang="ja-JP" altLang="en-US" sz="1500"/>
                    </a:p>
                  </a:txBody>
                  <a:tcPr marL="34290" marR="34290" marT="17145" marB="17145" anchor="ctr"/>
                </a:tc>
                <a:extLst>
                  <a:ext uri="{0D108BD9-81ED-4DB2-BD59-A6C34878D82A}">
                    <a16:rowId xmlns:a16="http://schemas.microsoft.com/office/drawing/2014/main" val="4269899187"/>
                  </a:ext>
                </a:extLst>
              </a:tr>
              <a:tr h="769421">
                <a:tc rowSpan="2">
                  <a:txBody>
                    <a:bodyPr/>
                    <a:lstStyle/>
                    <a:p>
                      <a:r>
                        <a:rPr kumimoji="1" lang="ja-JP" altLang="en-US" sz="1500"/>
                        <a:t>実際の</a:t>
                      </a:r>
                      <a:endParaRPr kumimoji="1" lang="en-US" altLang="ja-JP" sz="1500"/>
                    </a:p>
                    <a:p>
                      <a:r>
                        <a:rPr kumimoji="1" lang="ja-JP" altLang="en-US" sz="1500"/>
                        <a:t>分類結果</a:t>
                      </a:r>
                    </a:p>
                  </a:txBody>
                  <a:tcPr marL="34290" marR="34290" marT="17145" marB="17145" anchor="ctr"/>
                </a:tc>
                <a:tc>
                  <a:txBody>
                    <a:bodyPr/>
                    <a:lstStyle/>
                    <a:p>
                      <a:r>
                        <a:rPr kumimoji="1" lang="en-US" altLang="ja-JP" sz="1500"/>
                        <a:t>positive</a:t>
                      </a:r>
                    </a:p>
                    <a:p>
                      <a:r>
                        <a:rPr kumimoji="1" lang="en-US" altLang="ja-JP" sz="1500"/>
                        <a:t>(</a:t>
                      </a:r>
                      <a:r>
                        <a:rPr kumimoji="1" lang="ja-JP" altLang="en-US" sz="1500"/>
                        <a:t>正</a:t>
                      </a:r>
                      <a:r>
                        <a:rPr kumimoji="1" lang="en-US" altLang="ja-JP" sz="1500"/>
                        <a:t>)</a:t>
                      </a:r>
                    </a:p>
                  </a:txBody>
                  <a:tcPr marL="34290" marR="34290" marT="17145" marB="17145" anchor="ctr"/>
                </a:tc>
                <a:tc>
                  <a:txBody>
                    <a:bodyPr/>
                    <a:lstStyle/>
                    <a:p>
                      <a:r>
                        <a:rPr kumimoji="1" lang="ja-JP" altLang="en-US" sz="1100"/>
                        <a:t>真陽性</a:t>
                      </a:r>
                      <a:r>
                        <a:rPr kumimoji="1" lang="en-US" altLang="ja-JP" sz="1100" dirty="0"/>
                        <a:t>True Positive</a:t>
                      </a:r>
                    </a:p>
                    <a:p>
                      <a:r>
                        <a:rPr kumimoji="1" lang="en-US" altLang="ja-JP" sz="1600" b="1" dirty="0">
                          <a:solidFill>
                            <a:srgbClr val="C00000"/>
                          </a:solidFill>
                          <a:latin typeface="Meiryo" panose="020B0604030504040204" pitchFamily="34" charset="-128"/>
                          <a:ea typeface="Meiryo" panose="020B0604030504040204" pitchFamily="34" charset="-128"/>
                        </a:rPr>
                        <a:t>102</a:t>
                      </a:r>
                    </a:p>
                  </a:txBody>
                  <a:tcPr marL="34290" marR="34290" marT="17145" marB="17145" anchor="ctr">
                    <a:solidFill>
                      <a:schemeClr val="accent2">
                        <a:lumMod val="20000"/>
                        <a:lumOff val="80000"/>
                      </a:schemeClr>
                    </a:solidFill>
                  </a:tcPr>
                </a:tc>
                <a:tc>
                  <a:txBody>
                    <a:bodyPr/>
                    <a:lstStyle/>
                    <a:p>
                      <a:r>
                        <a:rPr kumimoji="1" lang="ja-JP" altLang="en-US" sz="1100"/>
                        <a:t>偽陰性</a:t>
                      </a:r>
                      <a:r>
                        <a:rPr kumimoji="1" lang="en-US" altLang="ja-JP" sz="1100"/>
                        <a:t>False Negative</a:t>
                      </a:r>
                    </a:p>
                    <a:p>
                      <a:r>
                        <a:rPr kumimoji="1" lang="en-US" altLang="ja-JP" sz="1600" b="1">
                          <a:solidFill>
                            <a:srgbClr val="C00000"/>
                          </a:solidFill>
                          <a:latin typeface="Meiryo" panose="020B0604030504040204" pitchFamily="34" charset="-128"/>
                          <a:ea typeface="Meiryo" panose="020B0604030504040204" pitchFamily="34" charset="-128"/>
                        </a:rPr>
                        <a:t>6</a:t>
                      </a:r>
                      <a:endParaRPr kumimoji="1" lang="ja-JP" altLang="en-US" sz="1600" b="1">
                        <a:solidFill>
                          <a:srgbClr val="C00000"/>
                        </a:solidFill>
                        <a:latin typeface="Meiryo" panose="020B0604030504040204" pitchFamily="34" charset="-128"/>
                        <a:ea typeface="Meiryo" panose="020B0604030504040204" pitchFamily="34" charset="-128"/>
                      </a:endParaRPr>
                    </a:p>
                  </a:txBody>
                  <a:tcPr marL="34290" marR="34290" marT="17145" marB="17145" anchor="ctr">
                    <a:solidFill>
                      <a:schemeClr val="bg1"/>
                    </a:solidFill>
                  </a:tcPr>
                </a:tc>
                <a:extLst>
                  <a:ext uri="{0D108BD9-81ED-4DB2-BD59-A6C34878D82A}">
                    <a16:rowId xmlns:a16="http://schemas.microsoft.com/office/drawing/2014/main" val="3120586775"/>
                  </a:ext>
                </a:extLst>
              </a:tr>
              <a:tr h="702759">
                <a:tc vMerge="1">
                  <a:txBody>
                    <a:bodyPr/>
                    <a:lstStyle/>
                    <a:p>
                      <a:endParaRPr kumimoji="1" lang="ja-JP" altLang="en-US"/>
                    </a:p>
                  </a:txBody>
                  <a:tcPr/>
                </a:tc>
                <a:tc>
                  <a:txBody>
                    <a:bodyPr/>
                    <a:lstStyle/>
                    <a:p>
                      <a:r>
                        <a:rPr kumimoji="1" lang="en-US" altLang="ja-JP" sz="1500"/>
                        <a:t>Negative</a:t>
                      </a:r>
                    </a:p>
                    <a:p>
                      <a:r>
                        <a:rPr kumimoji="1" lang="en-US" altLang="ja-JP" sz="1500"/>
                        <a:t>(</a:t>
                      </a:r>
                      <a:r>
                        <a:rPr kumimoji="1" lang="ja-JP" altLang="en-US" sz="1500"/>
                        <a:t>負</a:t>
                      </a:r>
                      <a:r>
                        <a:rPr kumimoji="1" lang="en-US" altLang="ja-JP" sz="1500"/>
                        <a:t>)</a:t>
                      </a:r>
                      <a:endParaRPr kumimoji="1" lang="ja-JP" altLang="en-US" sz="1500"/>
                    </a:p>
                  </a:txBody>
                  <a:tcPr marL="34290" marR="34290" marT="17145" marB="17145" anchor="ctr"/>
                </a:tc>
                <a:tc>
                  <a:txBody>
                    <a:bodyPr/>
                    <a:lstStyle/>
                    <a:p>
                      <a:r>
                        <a:rPr kumimoji="1" lang="ja-JP" altLang="en-US" sz="1100"/>
                        <a:t>偽陽性</a:t>
                      </a:r>
                      <a:r>
                        <a:rPr kumimoji="1" lang="en-US" altLang="ja-JP" sz="1100"/>
                        <a:t>False Positive</a:t>
                      </a:r>
                    </a:p>
                    <a:p>
                      <a:r>
                        <a:rPr kumimoji="1" lang="en-US" altLang="ja-JP" sz="1600" b="1">
                          <a:solidFill>
                            <a:srgbClr val="C00000"/>
                          </a:solidFill>
                          <a:latin typeface="Meiryo" panose="020B0604030504040204" pitchFamily="34" charset="-128"/>
                          <a:ea typeface="Meiryo" panose="020B0604030504040204" pitchFamily="34" charset="-128"/>
                        </a:rPr>
                        <a:t>8</a:t>
                      </a:r>
                      <a:endParaRPr kumimoji="1" lang="ja-JP" altLang="en-US" sz="1600" b="1">
                        <a:solidFill>
                          <a:srgbClr val="C00000"/>
                        </a:solidFill>
                        <a:latin typeface="Meiryo" panose="020B0604030504040204" pitchFamily="34" charset="-128"/>
                        <a:ea typeface="Meiryo" panose="020B0604030504040204" pitchFamily="34" charset="-128"/>
                      </a:endParaRPr>
                    </a:p>
                  </a:txBody>
                  <a:tcPr marL="34290" marR="34290" marT="17145" marB="17145" anchor="ctr">
                    <a:solidFill>
                      <a:schemeClr val="bg1"/>
                    </a:solidFill>
                  </a:tcPr>
                </a:tc>
                <a:tc>
                  <a:txBody>
                    <a:bodyPr/>
                    <a:lstStyle/>
                    <a:p>
                      <a:r>
                        <a:rPr kumimoji="1" lang="ja-JP" altLang="en-US" sz="1100"/>
                        <a:t>真陰性</a:t>
                      </a:r>
                      <a:r>
                        <a:rPr kumimoji="1" lang="en-US" altLang="ja-JP" sz="1100" dirty="0"/>
                        <a:t>True Negative</a:t>
                      </a:r>
                    </a:p>
                    <a:p>
                      <a:r>
                        <a:rPr kumimoji="1" lang="en-US" altLang="ja-JP" sz="1600" b="1" dirty="0">
                          <a:solidFill>
                            <a:srgbClr val="C00000"/>
                          </a:solidFill>
                          <a:latin typeface="Meiryo" panose="020B0604030504040204" pitchFamily="34" charset="-128"/>
                          <a:ea typeface="Meiryo" panose="020B0604030504040204" pitchFamily="34" charset="-128"/>
                        </a:rPr>
                        <a:t>55</a:t>
                      </a:r>
                      <a:endParaRPr kumimoji="1" lang="ja-JP" altLang="en-US" sz="1600" b="1">
                        <a:solidFill>
                          <a:srgbClr val="C00000"/>
                        </a:solidFill>
                        <a:latin typeface="Meiryo" panose="020B0604030504040204" pitchFamily="34" charset="-128"/>
                        <a:ea typeface="Meiryo" panose="020B0604030504040204" pitchFamily="34" charset="-128"/>
                      </a:endParaRPr>
                    </a:p>
                  </a:txBody>
                  <a:tcPr marL="34290" marR="34290" marT="17145" marB="17145" anchor="ctr">
                    <a:solidFill>
                      <a:schemeClr val="accent2">
                        <a:lumMod val="20000"/>
                        <a:lumOff val="80000"/>
                      </a:schemeClr>
                    </a:solidFill>
                  </a:tcPr>
                </a:tc>
                <a:extLst>
                  <a:ext uri="{0D108BD9-81ED-4DB2-BD59-A6C34878D82A}">
                    <a16:rowId xmlns:a16="http://schemas.microsoft.com/office/drawing/2014/main" val="2267289742"/>
                  </a:ext>
                </a:extLst>
              </a:tr>
            </a:tbl>
          </a:graphicData>
        </a:graphic>
      </p:graphicFrame>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FB75BFBD-0A99-DB23-A2F5-DBD5F6AC16C8}"/>
              </a:ext>
            </a:extLst>
          </p:cNvPr>
          <p:cNvPicPr>
            <a:picLocks noChangeAspect="1"/>
          </p:cNvPicPr>
          <p:nvPr/>
        </p:nvPicPr>
        <p:blipFill rotWithShape="1">
          <a:blip r:embed="rId3">
            <a:extLst>
              <a:ext uri="{28A0092B-C50C-407E-A947-70E740481C1C}">
                <a14:useLocalDpi xmlns:a14="http://schemas.microsoft.com/office/drawing/2010/main" val="0"/>
              </a:ext>
            </a:extLst>
          </a:blip>
          <a:srcRect l="14025" t="38140" r="66695" b="50109"/>
          <a:stretch/>
        </p:blipFill>
        <p:spPr>
          <a:xfrm>
            <a:off x="435583" y="1288610"/>
            <a:ext cx="2125961" cy="728938"/>
          </a:xfrm>
          <a:prstGeom prst="rect">
            <a:avLst/>
          </a:prstGeom>
        </p:spPr>
      </p:pic>
      <p:sp>
        <p:nvSpPr>
          <p:cNvPr id="5" name="テキスト ボックス 4">
            <a:extLst>
              <a:ext uri="{FF2B5EF4-FFF2-40B4-BE49-F238E27FC236}">
                <a16:creationId xmlns:a16="http://schemas.microsoft.com/office/drawing/2014/main" id="{70FAB760-1D07-BF13-DCB6-4C30E39C1DA0}"/>
              </a:ext>
            </a:extLst>
          </p:cNvPr>
          <p:cNvSpPr txBox="1"/>
          <p:nvPr/>
        </p:nvSpPr>
        <p:spPr>
          <a:xfrm>
            <a:off x="5562166" y="2055996"/>
            <a:ext cx="3074560" cy="1582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30000"/>
              </a:lnSpc>
              <a:spcBef>
                <a:spcPts val="0"/>
              </a:spcBef>
              <a:spcAft>
                <a:spcPts val="0"/>
              </a:spcAft>
              <a:buClrTx/>
              <a:buSzTx/>
              <a:buFontTx/>
              <a:buNone/>
              <a:tabLst/>
            </a:pP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正解率</a:t>
            </a:r>
            <a:endPar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30000"/>
              </a:lnSpc>
              <a:spcBef>
                <a:spcPts val="0"/>
              </a:spcBef>
              <a:spcAft>
                <a:spcPts val="0"/>
              </a:spcAft>
              <a:buClrTx/>
              <a:buSzTx/>
              <a:buFontTx/>
              <a:buNone/>
              <a:tabLst/>
            </a:pPr>
            <a:r>
              <a:rPr lang="en-US" altLang="ja-JP" sz="1800"/>
              <a:t>= 102+55/102+6+8+55</a:t>
            </a:r>
          </a:p>
          <a:p>
            <a:pPr marL="0" marR="0" indent="0" algn="l" defTabSz="825500" rtl="0" fontAlgn="auto" latinLnBrk="0" hangingPunct="0">
              <a:lnSpc>
                <a:spcPct val="130000"/>
              </a:lnSpc>
              <a:spcBef>
                <a:spcPts val="0"/>
              </a:spcBef>
              <a:spcAft>
                <a:spcPts val="0"/>
              </a:spcAft>
              <a:buClrTx/>
              <a:buSzTx/>
              <a:buFontTx/>
              <a:buNone/>
              <a:tabLst/>
            </a:pPr>
            <a:r>
              <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157/17</a:t>
            </a:r>
            <a:r>
              <a:rPr lang="en-US" altLang="ja-JP" sz="1800"/>
              <a:t>1</a:t>
            </a:r>
          </a:p>
          <a:p>
            <a:pPr marL="0" marR="0" indent="0" algn="l" defTabSz="825500" rtl="0" fontAlgn="auto" latinLnBrk="0" hangingPunct="0">
              <a:lnSpc>
                <a:spcPct val="130000"/>
              </a:lnSpc>
              <a:spcBef>
                <a:spcPts val="0"/>
              </a:spcBef>
              <a:spcAft>
                <a:spcPts val="0"/>
              </a:spcAft>
              <a:buClrTx/>
              <a:buSzTx/>
              <a:buFontTx/>
              <a:buNone/>
              <a:tabLst/>
            </a:pPr>
            <a:r>
              <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0.918</a:t>
            </a:r>
            <a:endPar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右矢印 5">
            <a:extLst>
              <a:ext uri="{FF2B5EF4-FFF2-40B4-BE49-F238E27FC236}">
                <a16:creationId xmlns:a16="http://schemas.microsoft.com/office/drawing/2014/main" id="{1D0A79A7-EF4B-CA31-D176-2BDBA2E37A48}"/>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42701247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8187" y="71342"/>
            <a:ext cx="8693196" cy="4928437"/>
            <a:chOff x="146050" y="857250"/>
            <a:chExt cx="10401300" cy="5842000"/>
          </a:xfrm>
        </p:grpSpPr>
        <p:pic>
          <p:nvPicPr>
            <p:cNvPr id="3" name="object 3"/>
            <p:cNvPicPr>
              <a:picLocks noChangeAspect="1"/>
            </p:cNvPicPr>
            <p:nvPr/>
          </p:nvPicPr>
          <p:blipFill>
            <a:blip r:embed="rId2" cstate="print"/>
            <a:stretch>
              <a:fillRect/>
            </a:stretch>
          </p:blipFill>
          <p:spPr>
            <a:xfrm>
              <a:off x="338878" y="1055440"/>
              <a:ext cx="10104697" cy="5266333"/>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テキスト ボックス 4">
            <a:extLst>
              <a:ext uri="{FF2B5EF4-FFF2-40B4-BE49-F238E27FC236}">
                <a16:creationId xmlns:a16="http://schemas.microsoft.com/office/drawing/2014/main" id="{1EB1AD89-D2D8-22EE-6D83-602EC319E244}"/>
              </a:ext>
            </a:extLst>
          </p:cNvPr>
          <p:cNvSpPr txBox="1"/>
          <p:nvPr/>
        </p:nvSpPr>
        <p:spPr>
          <a:xfrm>
            <a:off x="7024001" y="65986"/>
            <a:ext cx="18626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清水先生の講義引用</a:t>
            </a:r>
            <a:r>
              <a:rPr kumimoji="0" lang="en-US" altLang="ja-JP" sz="1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217C73E-54FF-D621-8B07-A2C331AAD558}"/>
              </a:ext>
            </a:extLst>
          </p:cNvPr>
          <p:cNvSpPr/>
          <p:nvPr/>
        </p:nvSpPr>
        <p:spPr>
          <a:xfrm>
            <a:off x="178920" y="4755957"/>
            <a:ext cx="8751550" cy="288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4" name="正方形/長方形 3">
            <a:extLst>
              <a:ext uri="{FF2B5EF4-FFF2-40B4-BE49-F238E27FC236}">
                <a16:creationId xmlns:a16="http://schemas.microsoft.com/office/drawing/2014/main" id="{0F6E7DE8-25FF-00B8-11C4-E3F63CA66355}"/>
              </a:ext>
            </a:extLst>
          </p:cNvPr>
          <p:cNvSpPr/>
          <p:nvPr/>
        </p:nvSpPr>
        <p:spPr>
          <a:xfrm>
            <a:off x="175598" y="4242371"/>
            <a:ext cx="8754872" cy="432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2" name="正方形/長方形 21">
            <a:extLst>
              <a:ext uri="{FF2B5EF4-FFF2-40B4-BE49-F238E27FC236}">
                <a16:creationId xmlns:a16="http://schemas.microsoft.com/office/drawing/2014/main" id="{4A933B87-718A-EFBB-B6E9-5A8586128FE6}"/>
              </a:ext>
            </a:extLst>
          </p:cNvPr>
          <p:cNvSpPr/>
          <p:nvPr/>
        </p:nvSpPr>
        <p:spPr>
          <a:xfrm>
            <a:off x="185816" y="3759175"/>
            <a:ext cx="8725339" cy="396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1" name="正方形/長方形 20">
            <a:extLst>
              <a:ext uri="{FF2B5EF4-FFF2-40B4-BE49-F238E27FC236}">
                <a16:creationId xmlns:a16="http://schemas.microsoft.com/office/drawing/2014/main" id="{BD1F5B9B-243C-F038-A0B6-08CCEAEAC565}"/>
              </a:ext>
            </a:extLst>
          </p:cNvPr>
          <p:cNvSpPr/>
          <p:nvPr/>
        </p:nvSpPr>
        <p:spPr>
          <a:xfrm>
            <a:off x="177780" y="3416611"/>
            <a:ext cx="8733376" cy="288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6" name="正方形/長方形 25">
            <a:extLst>
              <a:ext uri="{FF2B5EF4-FFF2-40B4-BE49-F238E27FC236}">
                <a16:creationId xmlns:a16="http://schemas.microsoft.com/office/drawing/2014/main" id="{0BD86F9E-D44F-B196-3897-3FEF13B65CB8}"/>
              </a:ext>
            </a:extLst>
          </p:cNvPr>
          <p:cNvSpPr/>
          <p:nvPr/>
        </p:nvSpPr>
        <p:spPr>
          <a:xfrm>
            <a:off x="198788" y="2915382"/>
            <a:ext cx="8712368" cy="432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6" name="正方形/長方形 5">
            <a:extLst>
              <a:ext uri="{FF2B5EF4-FFF2-40B4-BE49-F238E27FC236}">
                <a16:creationId xmlns:a16="http://schemas.microsoft.com/office/drawing/2014/main" id="{4CF1EDF8-EE70-0064-8242-9CABFEE65D60}"/>
              </a:ext>
            </a:extLst>
          </p:cNvPr>
          <p:cNvSpPr/>
          <p:nvPr/>
        </p:nvSpPr>
        <p:spPr>
          <a:xfrm>
            <a:off x="177780" y="1122646"/>
            <a:ext cx="8733376" cy="1728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2" name="正方形/長方形 11">
            <a:extLst>
              <a:ext uri="{FF2B5EF4-FFF2-40B4-BE49-F238E27FC236}">
                <a16:creationId xmlns:a16="http://schemas.microsoft.com/office/drawing/2014/main" id="{1FF2B7F1-059E-50A7-C3FB-E19C8134205B}"/>
              </a:ext>
            </a:extLst>
          </p:cNvPr>
          <p:cNvSpPr/>
          <p:nvPr/>
        </p:nvSpPr>
        <p:spPr>
          <a:xfrm>
            <a:off x="182626" y="613836"/>
            <a:ext cx="8733376" cy="3960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7" name="正方形/長方形 6">
            <a:extLst>
              <a:ext uri="{FF2B5EF4-FFF2-40B4-BE49-F238E27FC236}">
                <a16:creationId xmlns:a16="http://schemas.microsoft.com/office/drawing/2014/main" id="{5D083FD4-281D-AF50-9AF0-CEA98F85D3D1}"/>
              </a:ext>
            </a:extLst>
          </p:cNvPr>
          <p:cNvSpPr/>
          <p:nvPr/>
        </p:nvSpPr>
        <p:spPr>
          <a:xfrm>
            <a:off x="213530" y="573648"/>
            <a:ext cx="8420331" cy="4462760"/>
          </a:xfrm>
          <a:prstGeom prst="rect">
            <a:avLst/>
          </a:prstGeom>
          <a:noFill/>
          <a:ln w="793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155972" algn="l"/>
            <a:r>
              <a:rPr lang="en" altLang="ja-JP" sz="1300" b="1">
                <a:solidFill>
                  <a:srgbClr val="C586C0"/>
                </a:solidFill>
                <a:latin typeface="Courier New" panose="02070309020205020404" pitchFamily="49" charset="0"/>
              </a:rPr>
              <a:t>import</a:t>
            </a:r>
            <a:r>
              <a:rPr lang="en" altLang="ja-JP" sz="1300" b="1">
                <a:solidFill>
                  <a:srgbClr val="D4D4D4"/>
                </a:solidFill>
                <a:latin typeface="Courier New" panose="02070309020205020404" pitchFamily="49" charset="0"/>
              </a:rPr>
              <a:t> </a:t>
            </a:r>
            <a:r>
              <a:rPr lang="en" altLang="ja-JP" sz="1300" b="1" err="1">
                <a:solidFill>
                  <a:schemeClr val="tx1"/>
                </a:solidFill>
                <a:latin typeface="Courier New" panose="02070309020205020404" pitchFamily="49" charset="0"/>
              </a:rPr>
              <a:t>numpy</a:t>
            </a:r>
            <a:r>
              <a:rPr lang="en" altLang="ja-JP" sz="1300" b="1">
                <a:solidFill>
                  <a:srgbClr val="D4D4D4"/>
                </a:solidFill>
                <a:latin typeface="Courier New" panose="02070309020205020404" pitchFamily="49" charset="0"/>
              </a:rPr>
              <a:t> </a:t>
            </a:r>
            <a:r>
              <a:rPr lang="en" altLang="ja-JP" sz="1300" b="1">
                <a:solidFill>
                  <a:srgbClr val="C586C0"/>
                </a:solidFill>
                <a:latin typeface="Courier New" panose="02070309020205020404" pitchFamily="49" charset="0"/>
              </a:rPr>
              <a:t>as</a:t>
            </a:r>
            <a:r>
              <a:rPr lang="en" altLang="ja-JP" sz="1300" b="1">
                <a:solidFill>
                  <a:srgbClr val="D4D4D4"/>
                </a:solidFill>
                <a:latin typeface="Courier New" panose="02070309020205020404" pitchFamily="49" charset="0"/>
              </a:rPr>
              <a:t> </a:t>
            </a:r>
            <a:r>
              <a:rPr lang="en" altLang="ja-JP" sz="1300" b="1">
                <a:solidFill>
                  <a:schemeClr val="tx1"/>
                </a:solidFill>
                <a:latin typeface="Courier New" panose="02070309020205020404" pitchFamily="49" charset="0"/>
              </a:rPr>
              <a:t>np</a:t>
            </a:r>
          </a:p>
          <a:p>
            <a:pPr marL="155972" algn="l"/>
            <a:r>
              <a:rPr lang="en" altLang="ja-JP" sz="1300" b="1">
                <a:solidFill>
                  <a:srgbClr val="C586C0"/>
                </a:solidFill>
                <a:latin typeface="Courier New" panose="02070309020205020404" pitchFamily="49" charset="0"/>
              </a:rPr>
              <a:t>import</a:t>
            </a:r>
            <a:r>
              <a:rPr lang="en" altLang="ja-JP" sz="1300" b="1">
                <a:solidFill>
                  <a:srgbClr val="D4D4D4"/>
                </a:solidFill>
                <a:latin typeface="Courier New" panose="02070309020205020404" pitchFamily="49" charset="0"/>
              </a:rPr>
              <a:t> </a:t>
            </a:r>
            <a:r>
              <a:rPr lang="en" altLang="ja-JP" sz="1300" b="1">
                <a:solidFill>
                  <a:schemeClr val="tx1"/>
                </a:solidFill>
                <a:latin typeface="Courier New" panose="02070309020205020404" pitchFamily="49" charset="0"/>
              </a:rPr>
              <a:t>pandas</a:t>
            </a:r>
            <a:r>
              <a:rPr lang="en" altLang="ja-JP" sz="1300" b="1">
                <a:solidFill>
                  <a:srgbClr val="D4D4D4"/>
                </a:solidFill>
                <a:latin typeface="Courier New" panose="02070309020205020404" pitchFamily="49" charset="0"/>
              </a:rPr>
              <a:t> </a:t>
            </a:r>
            <a:r>
              <a:rPr lang="en" altLang="ja-JP" sz="1300" b="1">
                <a:solidFill>
                  <a:srgbClr val="C586C0"/>
                </a:solidFill>
                <a:latin typeface="Courier New" panose="02070309020205020404" pitchFamily="49" charset="0"/>
              </a:rPr>
              <a:t>as</a:t>
            </a:r>
            <a:r>
              <a:rPr lang="en" altLang="ja-JP" sz="1300" b="1">
                <a:solidFill>
                  <a:srgbClr val="D4D4D4"/>
                </a:solidFill>
                <a:latin typeface="Courier New" panose="02070309020205020404" pitchFamily="49" charset="0"/>
              </a:rPr>
              <a:t> </a:t>
            </a:r>
            <a:r>
              <a:rPr lang="en" altLang="ja-JP" sz="1300" b="1">
                <a:solidFill>
                  <a:schemeClr val="tx1"/>
                </a:solidFill>
                <a:latin typeface="Courier New" panose="02070309020205020404" pitchFamily="49" charset="0"/>
              </a:rPr>
              <a:t>pd</a:t>
            </a:r>
          </a:p>
          <a:p>
            <a:pPr marL="155972" algn="l"/>
            <a:endParaRPr lang="en" altLang="ja-JP" sz="800" b="1">
              <a:solidFill>
                <a:schemeClr val="tx1"/>
              </a:solidFill>
              <a:latin typeface="Courier New" panose="02070309020205020404" pitchFamily="49" charset="0"/>
            </a:endParaRPr>
          </a:p>
          <a:p>
            <a:pPr marL="155972" algn="l"/>
            <a:r>
              <a:rPr lang="en" altLang="ja-JP" sz="1300" b="1">
                <a:solidFill>
                  <a:srgbClr val="C586C0"/>
                </a:solidFill>
                <a:latin typeface="Courier New" panose="02070309020205020404" pitchFamily="49" charset="0"/>
              </a:rPr>
              <a:t>from</a:t>
            </a:r>
            <a:r>
              <a:rPr lang="en" altLang="ja-JP" sz="1300" b="1">
                <a:solidFill>
                  <a:srgbClr val="D4D4D4"/>
                </a:solidFill>
                <a:latin typeface="Courier New" panose="02070309020205020404" pitchFamily="49" charset="0"/>
              </a:rPr>
              <a:t> </a:t>
            </a:r>
            <a:r>
              <a:rPr lang="en" altLang="ja-JP" sz="1300" b="1" err="1">
                <a:solidFill>
                  <a:schemeClr val="tx1"/>
                </a:solidFill>
                <a:latin typeface="Courier New" panose="02070309020205020404" pitchFamily="49" charset="0"/>
              </a:rPr>
              <a:t>sklearn.datasets</a:t>
            </a:r>
            <a:r>
              <a:rPr lang="en" altLang="ja-JP" sz="1300" b="1">
                <a:solidFill>
                  <a:schemeClr val="tx1"/>
                </a:solidFill>
                <a:latin typeface="Courier New" panose="02070309020205020404" pitchFamily="49" charset="0"/>
              </a:rPr>
              <a:t> </a:t>
            </a:r>
            <a:r>
              <a:rPr lang="en" altLang="ja-JP" sz="1300" b="1">
                <a:solidFill>
                  <a:srgbClr val="C586C0"/>
                </a:solidFill>
                <a:latin typeface="Courier New" panose="02070309020205020404" pitchFamily="49" charset="0"/>
              </a:rPr>
              <a:t>import</a:t>
            </a:r>
            <a:r>
              <a:rPr lang="en" altLang="ja-JP" sz="1300" b="1">
                <a:solidFill>
                  <a:srgbClr val="D4D4D4"/>
                </a:solidFill>
                <a:latin typeface="Courier New" panose="02070309020205020404" pitchFamily="49" charset="0"/>
              </a:rPr>
              <a:t> </a:t>
            </a:r>
            <a:r>
              <a:rPr lang="en" altLang="ja-JP" sz="1300" b="1" err="1">
                <a:solidFill>
                  <a:schemeClr val="tx1"/>
                </a:solidFill>
                <a:latin typeface="Courier New" panose="02070309020205020404" pitchFamily="49" charset="0"/>
              </a:rPr>
              <a:t>load_brest_cancer</a:t>
            </a:r>
            <a:br>
              <a:rPr lang="ja-JP" altLang="en-US" sz="1300" b="1">
                <a:solidFill>
                  <a:srgbClr val="D4D4D4"/>
                </a:solidFill>
                <a:latin typeface="Courier New" panose="02070309020205020404" pitchFamily="49" charset="0"/>
              </a:rPr>
            </a:br>
            <a:r>
              <a:rPr lang="en" altLang="ja-JP" sz="1300" b="1" err="1">
                <a:solidFill>
                  <a:schemeClr val="tx1"/>
                </a:solidFill>
                <a:latin typeface="Courier New" panose="02070309020205020404" pitchFamily="49" charset="0"/>
              </a:rPr>
              <a:t>bc</a:t>
            </a:r>
            <a:r>
              <a:rPr lang="en" altLang="ja-JP" sz="1300" b="1">
                <a:solidFill>
                  <a:schemeClr val="tx1"/>
                </a:solidFill>
                <a:latin typeface="Courier New" panose="02070309020205020404" pitchFamily="49" charset="0"/>
              </a:rPr>
              <a:t> = </a:t>
            </a:r>
            <a:r>
              <a:rPr lang="en" altLang="ja-JP" sz="1300" b="1" err="1">
                <a:solidFill>
                  <a:schemeClr val="tx1"/>
                </a:solidFill>
                <a:latin typeface="Courier New" panose="02070309020205020404" pitchFamily="49" charset="0"/>
              </a:rPr>
              <a:t>load_breast_cancer</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as_frame</a:t>
            </a:r>
            <a:r>
              <a:rPr lang="en" altLang="ja-JP" sz="1300" b="1">
                <a:solidFill>
                  <a:schemeClr val="tx1"/>
                </a:solidFill>
                <a:latin typeface="Courier New" panose="02070309020205020404" pitchFamily="49" charset="0"/>
              </a:rPr>
              <a:t> = </a:t>
            </a:r>
            <a:r>
              <a:rPr lang="en" altLang="ja-JP" sz="1300" b="1">
                <a:solidFill>
                  <a:schemeClr val="accent1">
                    <a:lumMod val="75000"/>
                  </a:schemeClr>
                </a:solidFill>
                <a:latin typeface="Courier New" panose="02070309020205020404" pitchFamily="49" charset="0"/>
              </a:rPr>
              <a:t>True)</a:t>
            </a:r>
          </a:p>
          <a:p>
            <a:pPr marL="155972" algn="l"/>
            <a:r>
              <a:rPr lang="en" altLang="ja-JP" sz="1300" b="1" err="1">
                <a:solidFill>
                  <a:schemeClr val="tx1"/>
                </a:solidFill>
                <a:latin typeface="Courier New" panose="02070309020205020404" pitchFamily="49" charset="0"/>
              </a:rPr>
              <a:t>y_bc</a:t>
            </a:r>
            <a:r>
              <a:rPr lang="en" altLang="ja-JP" sz="1300" b="1">
                <a:solidFill>
                  <a:schemeClr val="tx1"/>
                </a:solidFill>
                <a:latin typeface="Courier New" panose="02070309020205020404" pitchFamily="49" charset="0"/>
              </a:rPr>
              <a:t> = </a:t>
            </a:r>
            <a:r>
              <a:rPr lang="en" altLang="ja-JP" sz="1300" b="1" err="1">
                <a:solidFill>
                  <a:schemeClr val="tx1"/>
                </a:solidFill>
                <a:latin typeface="Courier New" panose="02070309020205020404" pitchFamily="49" charset="0"/>
              </a:rPr>
              <a:t>bc</a:t>
            </a:r>
            <a:r>
              <a:rPr lang="en" altLang="ja-JP" sz="1300" b="1" err="1">
                <a:solidFill>
                  <a:srgbClr val="00B050"/>
                </a:solidFill>
                <a:latin typeface="Courier New" panose="02070309020205020404" pitchFamily="49" charset="0"/>
              </a:rPr>
              <a:t>.</a:t>
            </a:r>
            <a:r>
              <a:rPr lang="en" altLang="ja-JP" sz="1300" b="1" err="1">
                <a:solidFill>
                  <a:schemeClr val="accent5">
                    <a:lumMod val="50000"/>
                  </a:schemeClr>
                </a:solidFill>
                <a:latin typeface="Courier New" panose="02070309020205020404" pitchFamily="49" charset="0"/>
              </a:rPr>
              <a:t>target</a:t>
            </a:r>
            <a:endParaRPr lang="en" altLang="ja-JP" sz="1300" b="1">
              <a:solidFill>
                <a:schemeClr val="accent1">
                  <a:lumMod val="75000"/>
                </a:schemeClr>
              </a:solidFill>
              <a:latin typeface="Courier New" panose="02070309020205020404" pitchFamily="49" charset="0"/>
            </a:endParaRPr>
          </a:p>
          <a:p>
            <a:pPr indent="135731" algn="l"/>
            <a:r>
              <a:rPr lang="en" altLang="ja-JP" sz="1300" b="1" err="1">
                <a:solidFill>
                  <a:schemeClr val="tx1"/>
                </a:solidFill>
                <a:latin typeface="Courier New" panose="02070309020205020404" pitchFamily="49" charset="0"/>
              </a:rPr>
              <a:t>x_bc</a:t>
            </a:r>
            <a:r>
              <a:rPr lang="en" altLang="ja-JP" sz="1300" b="1">
                <a:solidFill>
                  <a:schemeClr val="tx1"/>
                </a:solidFill>
                <a:latin typeface="Courier New" panose="02070309020205020404" pitchFamily="49" charset="0"/>
              </a:rPr>
              <a:t> = </a:t>
            </a:r>
            <a:r>
              <a:rPr lang="en" altLang="ja-JP" sz="1300" b="1" err="1">
                <a:solidFill>
                  <a:schemeClr val="tx1"/>
                </a:solidFill>
                <a:latin typeface="Courier New" panose="02070309020205020404" pitchFamily="49" charset="0"/>
              </a:rPr>
              <a:t>bc</a:t>
            </a:r>
            <a:r>
              <a:rPr lang="en" altLang="ja-JP" sz="1300" b="1" err="1">
                <a:solidFill>
                  <a:srgbClr val="00B050"/>
                </a:solidFill>
                <a:latin typeface="Courier New" panose="02070309020205020404" pitchFamily="49" charset="0"/>
              </a:rPr>
              <a:t>.</a:t>
            </a:r>
            <a:r>
              <a:rPr lang="en" altLang="ja-JP" sz="1300" b="1" err="1">
                <a:solidFill>
                  <a:schemeClr val="accent5">
                    <a:lumMod val="50000"/>
                  </a:schemeClr>
                </a:solidFill>
                <a:latin typeface="Courier New" panose="02070309020205020404" pitchFamily="49" charset="0"/>
              </a:rPr>
              <a:t>data</a:t>
            </a:r>
            <a:endParaRPr lang="en" altLang="ja-JP" sz="1300">
              <a:solidFill>
                <a:schemeClr val="accent1">
                  <a:lumMod val="75000"/>
                </a:schemeClr>
              </a:solidFill>
              <a:latin typeface="Courier New" panose="02070309020205020404" pitchFamily="49" charset="0"/>
            </a:endParaRPr>
          </a:p>
          <a:p>
            <a:pPr marL="155972" algn="l"/>
            <a:r>
              <a:rPr lang="en" altLang="ja-JP" sz="1300" b="1">
                <a:solidFill>
                  <a:schemeClr val="tx1"/>
                </a:solidFill>
                <a:latin typeface="Courier New" panose="02070309020205020404" pitchFamily="49" charset="0"/>
              </a:rPr>
              <a:t>x_bc10 = </a:t>
            </a:r>
            <a:r>
              <a:rPr lang="en" altLang="ja-JP" sz="1300" b="1" err="1">
                <a:solidFill>
                  <a:schemeClr val="tx1"/>
                </a:solidFill>
                <a:latin typeface="Courier New" panose="02070309020205020404" pitchFamily="49" charset="0"/>
              </a:rPr>
              <a:t>x_bx.iloc</a:t>
            </a:r>
            <a:r>
              <a:rPr lang="en" altLang="ja-JP" sz="1300" b="1">
                <a:solidFill>
                  <a:schemeClr val="accent1">
                    <a:lumMod val="75000"/>
                  </a:schemeClr>
                </a:solidFill>
                <a:latin typeface="Courier New" panose="02070309020205020404" pitchFamily="49" charset="0"/>
              </a:rPr>
              <a:t>[</a:t>
            </a:r>
            <a:r>
              <a:rPr lang="en" altLang="ja-JP" sz="1300" b="1">
                <a:solidFill>
                  <a:schemeClr val="tx1"/>
                </a:solidFill>
                <a:latin typeface="Courier New" panose="02070309020205020404" pitchFamily="49" charset="0"/>
              </a:rPr>
              <a:t>:, </a:t>
            </a:r>
            <a:r>
              <a:rPr lang="en" altLang="ja-JP" sz="1300" b="1">
                <a:solidFill>
                  <a:srgbClr val="00B050"/>
                </a:solidFill>
                <a:latin typeface="Courier New" panose="02070309020205020404" pitchFamily="49" charset="0"/>
              </a:rPr>
              <a:t>0</a:t>
            </a:r>
            <a:r>
              <a:rPr lang="en" altLang="ja-JP" sz="1300" b="1">
                <a:solidFill>
                  <a:schemeClr val="tx1"/>
                </a:solidFill>
                <a:latin typeface="Courier New" panose="02070309020205020404" pitchFamily="49" charset="0"/>
              </a:rPr>
              <a:t>:</a:t>
            </a:r>
            <a:r>
              <a:rPr lang="en" altLang="ja-JP" sz="1300" b="1">
                <a:solidFill>
                  <a:srgbClr val="00B050"/>
                </a:solidFill>
                <a:latin typeface="Courier New" panose="02070309020205020404" pitchFamily="49" charset="0"/>
              </a:rPr>
              <a:t>10</a:t>
            </a:r>
            <a:r>
              <a:rPr lang="en" altLang="ja-JP" sz="1300" b="1">
                <a:solidFill>
                  <a:schemeClr val="accent1">
                    <a:lumMod val="75000"/>
                  </a:schemeClr>
                </a:solidFill>
                <a:latin typeface="Courier New" panose="02070309020205020404" pitchFamily="49" charset="0"/>
              </a:rPr>
              <a:t>]</a:t>
            </a:r>
          </a:p>
          <a:p>
            <a:pPr marL="155972" algn="l"/>
            <a:endParaRPr lang="en" altLang="ja-JP" sz="500" b="1">
              <a:solidFill>
                <a:schemeClr val="tx1"/>
              </a:solidFill>
              <a:latin typeface="Courier New" panose="02070309020205020404" pitchFamily="49" charset="0"/>
            </a:endParaRPr>
          </a:p>
          <a:p>
            <a:pPr marL="155972" algn="l"/>
            <a:r>
              <a:rPr lang="en" altLang="ja-JP" sz="1300" b="1">
                <a:solidFill>
                  <a:srgbClr val="C586C0"/>
                </a:solidFill>
                <a:latin typeface="Courier New" panose="02070309020205020404" pitchFamily="49" charset="0"/>
              </a:rPr>
              <a:t>from</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sklearn.model_selection</a:t>
            </a:r>
            <a:r>
              <a:rPr lang="en" altLang="ja-JP" sz="1300" b="1">
                <a:solidFill>
                  <a:schemeClr val="tx1"/>
                </a:solidFill>
                <a:latin typeface="Courier New" panose="02070309020205020404" pitchFamily="49" charset="0"/>
              </a:rPr>
              <a:t> </a:t>
            </a:r>
            <a:r>
              <a:rPr lang="en" altLang="ja-JP" sz="1300" b="1">
                <a:solidFill>
                  <a:srgbClr val="C586C0"/>
                </a:solidFill>
                <a:latin typeface="Courier New" panose="02070309020205020404" pitchFamily="49" charset="0"/>
              </a:rPr>
              <a:t>import</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train_test_split</a:t>
            </a:r>
            <a:endParaRPr lang="en" altLang="ja-JP" sz="1300" b="1">
              <a:solidFill>
                <a:schemeClr val="tx1"/>
              </a:solidFill>
              <a:latin typeface="Courier New" panose="02070309020205020404" pitchFamily="49" charset="0"/>
            </a:endParaRPr>
          </a:p>
          <a:p>
            <a:pPr marL="155972" algn="l"/>
            <a:r>
              <a:rPr lang="en" altLang="ja-JP" sz="1300" b="1" err="1">
                <a:solidFill>
                  <a:schemeClr val="tx1"/>
                </a:solidFill>
                <a:latin typeface="Courier New" panose="02070309020205020404" pitchFamily="49" charset="0"/>
              </a:rPr>
              <a:t>x_train</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x_test</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y_train</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y_test</a:t>
            </a:r>
            <a:r>
              <a:rPr lang="en" altLang="ja-JP" sz="1300" b="1">
                <a:solidFill>
                  <a:schemeClr val="tx1"/>
                </a:solidFill>
                <a:latin typeface="Courier New" panose="02070309020205020404" pitchFamily="49" charset="0"/>
              </a:rPr>
              <a:t> = </a:t>
            </a:r>
            <a:r>
              <a:rPr lang="en" altLang="ja-JP" sz="1300" b="1" err="1">
                <a:solidFill>
                  <a:schemeClr val="tx1"/>
                </a:solidFill>
                <a:latin typeface="Courier New" panose="02070309020205020404" pitchFamily="49" charset="0"/>
              </a:rPr>
              <a:t>train_test_split</a:t>
            </a:r>
            <a:r>
              <a:rPr lang="en" altLang="ja-JP" sz="1300" b="1">
                <a:solidFill>
                  <a:schemeClr val="accent1">
                    <a:lumMod val="75000"/>
                  </a:schemeClr>
                </a:solidFill>
                <a:latin typeface="Courier New" panose="02070309020205020404" pitchFamily="49" charset="0"/>
              </a:rPr>
              <a:t>(</a:t>
            </a:r>
            <a:r>
              <a:rPr lang="en" altLang="ja-JP" sz="1300" b="1">
                <a:solidFill>
                  <a:schemeClr val="tx1"/>
                </a:solidFill>
                <a:latin typeface="Courier New" panose="02070309020205020404" pitchFamily="49" charset="0"/>
              </a:rPr>
              <a:t>x_bc10,y_bc,test_size=</a:t>
            </a:r>
            <a:r>
              <a:rPr lang="en" altLang="ja-JP" sz="1300" b="1">
                <a:solidFill>
                  <a:srgbClr val="00B050"/>
                </a:solidFill>
                <a:latin typeface="Courier New" panose="02070309020205020404" pitchFamily="49" charset="0"/>
              </a:rPr>
              <a:t>0.3</a:t>
            </a:r>
            <a:r>
              <a:rPr lang="en" altLang="ja-JP" sz="1300" b="1">
                <a:solidFill>
                  <a:schemeClr val="tx1"/>
                </a:solidFill>
                <a:latin typeface="Courier New" panose="02070309020205020404" pitchFamily="49" charset="0"/>
              </a:rPr>
              <a:t>,random_state=</a:t>
            </a:r>
            <a:r>
              <a:rPr lang="en" altLang="ja-JP" sz="1300" b="1">
                <a:solidFill>
                  <a:srgbClr val="00B050"/>
                </a:solidFill>
                <a:latin typeface="Courier New" panose="02070309020205020404" pitchFamily="49" charset="0"/>
              </a:rPr>
              <a:t>0</a:t>
            </a:r>
            <a:r>
              <a:rPr lang="en" altLang="ja-JP" sz="1300" b="1">
                <a:solidFill>
                  <a:schemeClr val="accent1">
                    <a:lumMod val="75000"/>
                  </a:schemeClr>
                </a:solidFill>
                <a:latin typeface="Courier New" panose="02070309020205020404" pitchFamily="49" charset="0"/>
              </a:rPr>
              <a:t>)</a:t>
            </a:r>
          </a:p>
          <a:p>
            <a:pPr marL="155972" algn="l"/>
            <a:endParaRPr lang="en" altLang="ja-JP" sz="800" b="1">
              <a:solidFill>
                <a:schemeClr val="tx1"/>
              </a:solidFill>
              <a:latin typeface="Courier New" panose="02070309020205020404" pitchFamily="49" charset="0"/>
            </a:endParaRPr>
          </a:p>
          <a:p>
            <a:pPr marL="155972" algn="l"/>
            <a:r>
              <a:rPr lang="en" altLang="ja-JP" sz="1300" b="1">
                <a:solidFill>
                  <a:srgbClr val="C586C0"/>
                </a:solidFill>
                <a:latin typeface="Courier New" panose="02070309020205020404" pitchFamily="49" charset="0"/>
              </a:rPr>
              <a:t>from</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sklearn.linear_model</a:t>
            </a:r>
            <a:r>
              <a:rPr lang="en" altLang="ja-JP" sz="1300" b="1">
                <a:solidFill>
                  <a:schemeClr val="tx1"/>
                </a:solidFill>
                <a:latin typeface="Courier New" panose="02070309020205020404" pitchFamily="49" charset="0"/>
              </a:rPr>
              <a:t> </a:t>
            </a:r>
            <a:r>
              <a:rPr lang="en" altLang="ja-JP" sz="1300" b="1">
                <a:solidFill>
                  <a:srgbClr val="C586C0"/>
                </a:solidFill>
                <a:latin typeface="Courier New" panose="02070309020205020404" pitchFamily="49" charset="0"/>
              </a:rPr>
              <a:t>import</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LogisticRegression</a:t>
            </a:r>
            <a:endParaRPr lang="en" altLang="ja-JP" sz="1300" b="1">
              <a:solidFill>
                <a:schemeClr val="tx1"/>
              </a:solidFill>
              <a:latin typeface="Courier New" panose="02070309020205020404" pitchFamily="49" charset="0"/>
            </a:endParaRPr>
          </a:p>
          <a:p>
            <a:pPr marL="155972" algn="l"/>
            <a:r>
              <a:rPr lang="en" altLang="ja-JP" sz="1300" b="1" err="1">
                <a:solidFill>
                  <a:schemeClr val="tx1"/>
                </a:solidFill>
                <a:latin typeface="Courier New" panose="02070309020205020404" pitchFamily="49" charset="0"/>
              </a:rPr>
              <a:t>model_bc</a:t>
            </a:r>
            <a:r>
              <a:rPr lang="en" altLang="ja-JP" sz="1300" b="1">
                <a:solidFill>
                  <a:schemeClr val="tx1"/>
                </a:solidFill>
                <a:latin typeface="Courier New" panose="02070309020205020404" pitchFamily="49" charset="0"/>
              </a:rPr>
              <a:t> = </a:t>
            </a:r>
            <a:r>
              <a:rPr lang="en" altLang="ja-JP" sz="1300" b="1" err="1">
                <a:solidFill>
                  <a:schemeClr val="tx1"/>
                </a:solidFill>
                <a:latin typeface="Courier New" panose="02070309020205020404" pitchFamily="49" charset="0"/>
              </a:rPr>
              <a:t>LogisticRegression</a:t>
            </a:r>
            <a:r>
              <a:rPr lang="en" altLang="ja-JP" sz="1300" b="1">
                <a:solidFill>
                  <a:schemeClr val="accent1">
                    <a:lumMod val="75000"/>
                  </a:schemeClr>
                </a:solidFill>
                <a:latin typeface="Courier New" panose="02070309020205020404" pitchFamily="49" charset="0"/>
              </a:rPr>
              <a:t>()</a:t>
            </a:r>
          </a:p>
          <a:p>
            <a:pPr marL="155972" algn="l"/>
            <a:endParaRPr lang="en" altLang="ja-JP" sz="800" b="1">
              <a:solidFill>
                <a:schemeClr val="tx1"/>
              </a:solidFill>
              <a:latin typeface="Courier New" panose="02070309020205020404" pitchFamily="49" charset="0"/>
            </a:endParaRPr>
          </a:p>
          <a:p>
            <a:pPr marL="155972" algn="l"/>
            <a:r>
              <a:rPr lang="en" altLang="ja-JP" sz="1300" b="1" err="1">
                <a:solidFill>
                  <a:schemeClr val="tx1"/>
                </a:solidFill>
                <a:latin typeface="Courier New" panose="02070309020205020404" pitchFamily="49" charset="0"/>
              </a:rPr>
              <a:t>model_bc.</a:t>
            </a:r>
            <a:r>
              <a:rPr lang="en" altLang="ja-JP" sz="1300" b="1" err="1">
                <a:solidFill>
                  <a:srgbClr val="FF0000"/>
                </a:solidFill>
                <a:latin typeface="Courier New" panose="02070309020205020404" pitchFamily="49" charset="0"/>
              </a:rPr>
              <a:t>fit</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x_train</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y_train</a:t>
            </a:r>
            <a:r>
              <a:rPr lang="en" altLang="ja-JP" sz="1300" b="1">
                <a:solidFill>
                  <a:schemeClr val="accent1">
                    <a:lumMod val="75000"/>
                  </a:schemeClr>
                </a:solidFill>
                <a:latin typeface="Courier New" panose="02070309020205020404" pitchFamily="49" charset="0"/>
              </a:rPr>
              <a:t>)</a:t>
            </a:r>
            <a:r>
              <a:rPr lang="ja-JP" altLang="en-US" sz="1300" b="1">
                <a:solidFill>
                  <a:schemeClr val="tx1"/>
                </a:solidFill>
                <a:latin typeface="Courier New" panose="02070309020205020404" pitchFamily="49" charset="0"/>
              </a:rPr>
              <a:t>　</a:t>
            </a:r>
            <a:endParaRPr lang="en" altLang="ja-JP" sz="1300" b="1">
              <a:solidFill>
                <a:schemeClr val="tx1"/>
              </a:solidFill>
              <a:latin typeface="Courier New" panose="02070309020205020404" pitchFamily="49" charset="0"/>
            </a:endParaRPr>
          </a:p>
          <a:p>
            <a:pPr marL="155972" algn="l"/>
            <a:endParaRPr lang="en" altLang="ja-JP" sz="800" b="1">
              <a:solidFill>
                <a:schemeClr val="accent1"/>
              </a:solidFill>
              <a:latin typeface="Courier New" panose="02070309020205020404" pitchFamily="49" charset="0"/>
            </a:endParaRPr>
          </a:p>
          <a:p>
            <a:pPr marL="155972" algn="l"/>
            <a:r>
              <a:rPr lang="en" altLang="ja-JP" sz="1300" b="1">
                <a:solidFill>
                  <a:schemeClr val="accent4">
                    <a:lumMod val="75000"/>
                  </a:schemeClr>
                </a:solidFill>
                <a:latin typeface="Courier New" panose="02070309020205020404" pitchFamily="49" charset="0"/>
              </a:rPr>
              <a:t>print</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model_bc.</a:t>
            </a:r>
            <a:r>
              <a:rPr lang="en" altLang="ja-JP" sz="1300" b="1" err="1">
                <a:solidFill>
                  <a:srgbClr val="FF0000"/>
                </a:solidFill>
                <a:latin typeface="Courier New" panose="02070309020205020404" pitchFamily="49" charset="0"/>
              </a:rPr>
              <a:t>coef</a:t>
            </a:r>
            <a:r>
              <a:rPr lang="en" altLang="ja-JP" sz="1300" b="1">
                <a:solidFill>
                  <a:srgbClr val="FF0000"/>
                </a:solidFill>
                <a:latin typeface="Courier New" panose="02070309020205020404" pitchFamily="49" charset="0"/>
              </a:rPr>
              <a:t>_</a:t>
            </a:r>
            <a:r>
              <a:rPr lang="en" altLang="ja-JP" sz="1300" b="1">
                <a:solidFill>
                  <a:schemeClr val="accent1">
                    <a:lumMod val="75000"/>
                  </a:schemeClr>
                </a:solidFill>
                <a:latin typeface="Courier New" panose="02070309020205020404" pitchFamily="49" charset="0"/>
              </a:rPr>
              <a:t>)</a:t>
            </a:r>
          </a:p>
          <a:p>
            <a:pPr marL="155972" algn="l"/>
            <a:r>
              <a:rPr lang="en" altLang="ja-JP" sz="1300" b="1">
                <a:solidFill>
                  <a:schemeClr val="accent4">
                    <a:lumMod val="75000"/>
                  </a:schemeClr>
                </a:solidFill>
                <a:latin typeface="Courier New" panose="02070309020205020404" pitchFamily="49" charset="0"/>
              </a:rPr>
              <a:t>print</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model_bc.</a:t>
            </a:r>
            <a:r>
              <a:rPr lang="en" altLang="ja-JP" sz="1300" b="1" err="1">
                <a:solidFill>
                  <a:srgbClr val="FF0000"/>
                </a:solidFill>
                <a:latin typeface="Courier New" panose="02070309020205020404" pitchFamily="49" charset="0"/>
              </a:rPr>
              <a:t>intercept</a:t>
            </a:r>
            <a:r>
              <a:rPr lang="en" altLang="ja-JP" sz="1300" b="1">
                <a:solidFill>
                  <a:srgbClr val="FF0000"/>
                </a:solidFill>
                <a:latin typeface="Courier New" panose="02070309020205020404" pitchFamily="49" charset="0"/>
              </a:rPr>
              <a:t>_</a:t>
            </a:r>
            <a:r>
              <a:rPr lang="en" altLang="ja-JP" sz="1300" b="1">
                <a:solidFill>
                  <a:schemeClr val="accent1">
                    <a:lumMod val="75000"/>
                  </a:schemeClr>
                </a:solidFill>
                <a:latin typeface="Courier New" panose="02070309020205020404" pitchFamily="49" charset="0"/>
              </a:rPr>
              <a:t>)</a:t>
            </a:r>
          </a:p>
          <a:p>
            <a:pPr marL="155972" algn="l"/>
            <a:endParaRPr lang="en" altLang="ja-JP" sz="800" b="1">
              <a:solidFill>
                <a:schemeClr val="tx1"/>
              </a:solidFill>
              <a:latin typeface="Courier New" panose="02070309020205020404" pitchFamily="49" charset="0"/>
            </a:endParaRPr>
          </a:p>
          <a:p>
            <a:pPr marL="135731" algn="l"/>
            <a:r>
              <a:rPr lang="en" altLang="ja-JP" sz="1300" b="1">
                <a:solidFill>
                  <a:schemeClr val="accent4">
                    <a:lumMod val="75000"/>
                  </a:schemeClr>
                </a:solidFill>
                <a:latin typeface="Courier New" panose="02070309020205020404" pitchFamily="49" charset="0"/>
              </a:rPr>
              <a:t>print</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model_bc.</a:t>
            </a:r>
            <a:r>
              <a:rPr lang="en" altLang="ja-JP" sz="1300" b="1" err="1">
                <a:solidFill>
                  <a:srgbClr val="FF0000"/>
                </a:solidFill>
                <a:latin typeface="Courier New" panose="02070309020205020404" pitchFamily="49" charset="0"/>
              </a:rPr>
              <a:t>predict</a:t>
            </a:r>
            <a:r>
              <a:rPr lang="en" altLang="ja-JP" sz="1300" b="1">
                <a:solidFill>
                  <a:srgbClr val="00B050"/>
                </a:solidFill>
                <a:latin typeface="Courier New" panose="02070309020205020404" pitchFamily="49" charset="0"/>
              </a:rPr>
              <a:t>(</a:t>
            </a:r>
            <a:r>
              <a:rPr lang="en" altLang="ja-JP" sz="1300" b="1" err="1">
                <a:solidFill>
                  <a:schemeClr val="tx1"/>
                </a:solidFill>
                <a:latin typeface="Courier New" panose="02070309020205020404" pitchFamily="49" charset="0"/>
              </a:rPr>
              <a:t>x_test</a:t>
            </a:r>
            <a:r>
              <a:rPr lang="en" altLang="ja-JP" sz="1300" b="1">
                <a:solidFill>
                  <a:srgbClr val="00B050"/>
                </a:solidFill>
                <a:latin typeface="Courier New" panose="02070309020205020404" pitchFamily="49" charset="0"/>
              </a:rPr>
              <a:t>)</a:t>
            </a:r>
            <a:r>
              <a:rPr lang="en" altLang="ja-JP" sz="1300" b="1">
                <a:solidFill>
                  <a:schemeClr val="accent1">
                    <a:lumMod val="75000"/>
                  </a:schemeClr>
                </a:solidFill>
                <a:latin typeface="Courier New" panose="02070309020205020404" pitchFamily="49" charset="0"/>
              </a:rPr>
              <a:t>)</a:t>
            </a:r>
          </a:p>
          <a:p>
            <a:pPr marL="135731" algn="l"/>
            <a:r>
              <a:rPr lang="en" altLang="ja-JP" sz="1300" b="1">
                <a:solidFill>
                  <a:schemeClr val="accent4">
                    <a:lumMod val="75000"/>
                  </a:schemeClr>
                </a:solidFill>
                <a:latin typeface="Courier New" panose="02070309020205020404" pitchFamily="49" charset="0"/>
              </a:rPr>
              <a:t>print</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model_bc.</a:t>
            </a:r>
            <a:r>
              <a:rPr lang="en" altLang="ja-JP" sz="1300" b="1" err="1">
                <a:solidFill>
                  <a:srgbClr val="FF0000"/>
                </a:solidFill>
                <a:latin typeface="Courier New" panose="02070309020205020404" pitchFamily="49" charset="0"/>
              </a:rPr>
              <a:t>predict_proba</a:t>
            </a:r>
            <a:r>
              <a:rPr lang="en" altLang="ja-JP" sz="1300" b="1">
                <a:solidFill>
                  <a:srgbClr val="00B050"/>
                </a:solidFill>
                <a:latin typeface="Courier New" panose="02070309020205020404" pitchFamily="49" charset="0"/>
              </a:rPr>
              <a:t>(</a:t>
            </a:r>
            <a:r>
              <a:rPr lang="en" altLang="ja-JP" sz="1300" b="1" err="1">
                <a:solidFill>
                  <a:schemeClr val="tx1"/>
                </a:solidFill>
                <a:latin typeface="Courier New" panose="02070309020205020404" pitchFamily="49" charset="0"/>
              </a:rPr>
              <a:t>x_test</a:t>
            </a:r>
            <a:r>
              <a:rPr lang="en" altLang="ja-JP" sz="1300" b="1">
                <a:solidFill>
                  <a:srgbClr val="00B050"/>
                </a:solidFill>
                <a:latin typeface="Courier New" panose="02070309020205020404" pitchFamily="49" charset="0"/>
              </a:rPr>
              <a:t>)</a:t>
            </a:r>
            <a:r>
              <a:rPr lang="en" altLang="ja-JP" sz="1300" b="1">
                <a:solidFill>
                  <a:schemeClr val="accent1">
                    <a:lumMod val="75000"/>
                  </a:schemeClr>
                </a:solidFill>
                <a:latin typeface="Courier New" panose="02070309020205020404" pitchFamily="49" charset="0"/>
              </a:rPr>
              <a:t>)</a:t>
            </a:r>
          </a:p>
          <a:p>
            <a:pPr marL="135731" algn="l"/>
            <a:endParaRPr lang="en" altLang="ja-JP" sz="800" b="1">
              <a:solidFill>
                <a:schemeClr val="tx1"/>
              </a:solidFill>
              <a:latin typeface="Courier New" panose="02070309020205020404" pitchFamily="49" charset="0"/>
            </a:endParaRPr>
          </a:p>
          <a:p>
            <a:pPr marL="135731" algn="l"/>
            <a:r>
              <a:rPr lang="en" altLang="ja-JP" sz="1300" b="1">
                <a:solidFill>
                  <a:schemeClr val="accent4">
                    <a:lumMod val="75000"/>
                  </a:schemeClr>
                </a:solidFill>
                <a:latin typeface="Courier New" panose="02070309020205020404" pitchFamily="49" charset="0"/>
              </a:rPr>
              <a:t>print</a:t>
            </a:r>
            <a:r>
              <a:rPr lang="en" altLang="ja-JP" sz="1300" b="1">
                <a:solidFill>
                  <a:schemeClr val="accent1">
                    <a:lumMod val="75000"/>
                  </a:schemeClr>
                </a:solidFill>
                <a:latin typeface="Courier New" panose="02070309020205020404" pitchFamily="49" charset="0"/>
              </a:rPr>
              <a:t>(</a:t>
            </a:r>
            <a:r>
              <a:rPr lang="en" altLang="ja-JP" sz="1300" b="1" err="1">
                <a:solidFill>
                  <a:schemeClr val="tx1"/>
                </a:solidFill>
                <a:latin typeface="Courier New" panose="02070309020205020404" pitchFamily="49" charset="0"/>
              </a:rPr>
              <a:t>model_bc.</a:t>
            </a:r>
            <a:r>
              <a:rPr lang="en" altLang="ja-JP" sz="1300" b="1" err="1">
                <a:solidFill>
                  <a:srgbClr val="FF0000"/>
                </a:solidFill>
                <a:latin typeface="Courier New" panose="02070309020205020404" pitchFamily="49" charset="0"/>
              </a:rPr>
              <a:t>score</a:t>
            </a:r>
            <a:r>
              <a:rPr lang="en" altLang="ja-JP" sz="1300" b="1">
                <a:solidFill>
                  <a:srgbClr val="00B050"/>
                </a:solidFill>
                <a:latin typeface="Courier New" panose="02070309020205020404" pitchFamily="49" charset="0"/>
              </a:rPr>
              <a:t>(</a:t>
            </a:r>
            <a:r>
              <a:rPr lang="en" altLang="ja-JP" sz="1300" b="1" err="1">
                <a:solidFill>
                  <a:schemeClr val="tx1"/>
                </a:solidFill>
                <a:latin typeface="Courier New" panose="02070309020205020404" pitchFamily="49" charset="0"/>
              </a:rPr>
              <a:t>x_test</a:t>
            </a:r>
            <a:r>
              <a:rPr lang="en" altLang="ja-JP" sz="1300" b="1">
                <a:solidFill>
                  <a:schemeClr val="tx1"/>
                </a:solidFill>
                <a:latin typeface="Courier New" panose="02070309020205020404" pitchFamily="49" charset="0"/>
              </a:rPr>
              <a:t>, </a:t>
            </a:r>
            <a:r>
              <a:rPr lang="en" altLang="ja-JP" sz="1300" b="1" err="1">
                <a:solidFill>
                  <a:schemeClr val="tx1"/>
                </a:solidFill>
                <a:latin typeface="Courier New" panose="02070309020205020404" pitchFamily="49" charset="0"/>
              </a:rPr>
              <a:t>y_test</a:t>
            </a:r>
            <a:r>
              <a:rPr lang="en" altLang="ja-JP" sz="1300" b="1">
                <a:solidFill>
                  <a:srgbClr val="00B050"/>
                </a:solidFill>
                <a:latin typeface="Courier New" panose="02070309020205020404" pitchFamily="49" charset="0"/>
              </a:rPr>
              <a:t>)</a:t>
            </a:r>
            <a:r>
              <a:rPr lang="en" altLang="ja-JP" sz="1300" b="1">
                <a:solidFill>
                  <a:schemeClr val="accent1">
                    <a:lumMod val="75000"/>
                  </a:schemeClr>
                </a:solidFill>
                <a:latin typeface="Courier New" panose="02070309020205020404" pitchFamily="49" charset="0"/>
              </a:rPr>
              <a:t>)</a:t>
            </a:r>
          </a:p>
        </p:txBody>
      </p:sp>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6" name="線形回帰で88歳の歯周病の歯の本数を予測する"/>
          <p:cNvSpPr txBox="1"/>
          <p:nvPr/>
        </p:nvSpPr>
        <p:spPr>
          <a:xfrm>
            <a:off x="278101" y="17373"/>
            <a:ext cx="6501780"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ロジスティック回帰分析のコードまとめ</a:t>
            </a:r>
            <a:endParaRPr sz="2800"/>
          </a:p>
        </p:txBody>
      </p:sp>
      <p:sp>
        <p:nvSpPr>
          <p:cNvPr id="8" name="①学習モデルの選択(今回は線形回帰)…">
            <a:extLst>
              <a:ext uri="{FF2B5EF4-FFF2-40B4-BE49-F238E27FC236}">
                <a16:creationId xmlns:a16="http://schemas.microsoft.com/office/drawing/2014/main" id="{71848392-7146-4CA0-3719-19B3E97D210D}"/>
              </a:ext>
            </a:extLst>
          </p:cNvPr>
          <p:cNvSpPr txBox="1"/>
          <p:nvPr/>
        </p:nvSpPr>
        <p:spPr>
          <a:xfrm>
            <a:off x="5681029" y="757637"/>
            <a:ext cx="2853475"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19050" rIns="19050" bIns="19050" anchor="ctr">
            <a:spAutoFit/>
          </a:bodyPr>
          <a:lstStyle/>
          <a:p>
            <a:pPr marL="135731" algn="l">
              <a:defRPr sz="4500"/>
            </a:pPr>
            <a:r>
              <a:rPr lang="en-US" sz="1400" b="1">
                <a:latin typeface="Meiryo" panose="020B0604030504040204" pitchFamily="34" charset="-128"/>
                <a:ea typeface="Meiryo" panose="020B0604030504040204" pitchFamily="34" charset="-128"/>
              </a:rPr>
              <a:t>STEP0： </a:t>
            </a:r>
            <a:r>
              <a:rPr lang="en-US" sz="1400" b="1" err="1">
                <a:latin typeface="Meiryo" panose="020B0604030504040204" pitchFamily="34" charset="-128"/>
                <a:ea typeface="Meiryo" panose="020B0604030504040204" pitchFamily="34" charset="-128"/>
              </a:rPr>
              <a:t>ライブラリの読み込み</a:t>
            </a:r>
            <a:endParaRPr lang="en-US" sz="1400" b="1">
              <a:latin typeface="Meiryo" panose="020B0604030504040204" pitchFamily="34" charset="-128"/>
              <a:ea typeface="Meiryo" panose="020B0604030504040204" pitchFamily="34" charset="-128"/>
            </a:endParaRPr>
          </a:p>
        </p:txBody>
      </p:sp>
      <p:sp>
        <p:nvSpPr>
          <p:cNvPr id="9" name="①学習モデルの選択(今回は線形回帰)…">
            <a:extLst>
              <a:ext uri="{FF2B5EF4-FFF2-40B4-BE49-F238E27FC236}">
                <a16:creationId xmlns:a16="http://schemas.microsoft.com/office/drawing/2014/main" id="{98947149-39E7-0A90-1FCA-EC8AC8A9AC8D}"/>
              </a:ext>
            </a:extLst>
          </p:cNvPr>
          <p:cNvSpPr txBox="1"/>
          <p:nvPr/>
        </p:nvSpPr>
        <p:spPr>
          <a:xfrm>
            <a:off x="5681029" y="1534627"/>
            <a:ext cx="2543928"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STEP1</a:t>
            </a:r>
            <a:r>
              <a:rPr lang="ja-JP" altLang="en-US" sz="1400" b="1">
                <a:latin typeface="Meiryo" panose="020B0604030504040204" pitchFamily="34" charset="-128"/>
                <a:ea typeface="Meiryo" panose="020B0604030504040204" pitchFamily="34" charset="-128"/>
              </a:rPr>
              <a:t>：</a:t>
            </a:r>
            <a:r>
              <a:rPr lang="en-US" altLang="ja-JP" sz="1400" b="1" err="1">
                <a:latin typeface="Meiryo" panose="020B0604030504040204" pitchFamily="34" charset="-128"/>
                <a:ea typeface="Meiryo" panose="020B0604030504040204" pitchFamily="34" charset="-128"/>
              </a:rPr>
              <a:t>データの</a:t>
            </a:r>
            <a:r>
              <a:rPr lang="ja-JP" altLang="en-US" sz="1400" b="1">
                <a:latin typeface="Meiryo" panose="020B0604030504040204" pitchFamily="34" charset="-128"/>
                <a:ea typeface="Meiryo" panose="020B0604030504040204" pitchFamily="34" charset="-128"/>
              </a:rPr>
              <a:t>準備</a:t>
            </a:r>
            <a:endParaRPr lang="en-US" altLang="ja-JP" sz="1400" b="1">
              <a:latin typeface="Meiryo" panose="020B0604030504040204" pitchFamily="34" charset="-128"/>
              <a:ea typeface="Meiryo" panose="020B0604030504040204" pitchFamily="34" charset="-128"/>
            </a:endParaRPr>
          </a:p>
        </p:txBody>
      </p:sp>
      <p:sp>
        <p:nvSpPr>
          <p:cNvPr id="10" name="①学習モデルの選択(今回は線形回帰)…">
            <a:extLst>
              <a:ext uri="{FF2B5EF4-FFF2-40B4-BE49-F238E27FC236}">
                <a16:creationId xmlns:a16="http://schemas.microsoft.com/office/drawing/2014/main" id="{9322C235-CF06-C87D-868C-BC73279E876B}"/>
              </a:ext>
            </a:extLst>
          </p:cNvPr>
          <p:cNvSpPr txBox="1"/>
          <p:nvPr/>
        </p:nvSpPr>
        <p:spPr>
          <a:xfrm>
            <a:off x="5681029" y="2977685"/>
            <a:ext cx="2610014"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STEP2</a:t>
            </a:r>
            <a:r>
              <a:rPr lang="ja-JP" altLang="en-US" sz="1400" b="1">
                <a:latin typeface="Meiryo" panose="020B0604030504040204" pitchFamily="34" charset="-128"/>
                <a:ea typeface="Meiryo" panose="020B0604030504040204" pitchFamily="34" charset="-128"/>
              </a:rPr>
              <a:t>：学習モデルの選択</a:t>
            </a:r>
            <a:endParaRPr lang="en-US" altLang="ja-JP" sz="1400" b="1">
              <a:latin typeface="Meiryo" panose="020B0604030504040204" pitchFamily="34" charset="-128"/>
              <a:ea typeface="Meiryo" panose="020B0604030504040204" pitchFamily="34" charset="-128"/>
            </a:endParaRPr>
          </a:p>
        </p:txBody>
      </p:sp>
      <p:sp>
        <p:nvSpPr>
          <p:cNvPr id="11" name="①学習モデルの選択(今回は線形回帰)…">
            <a:extLst>
              <a:ext uri="{FF2B5EF4-FFF2-40B4-BE49-F238E27FC236}">
                <a16:creationId xmlns:a16="http://schemas.microsoft.com/office/drawing/2014/main" id="{DA1D4BAC-1E89-1F52-7141-DF597323A023}"/>
              </a:ext>
            </a:extLst>
          </p:cNvPr>
          <p:cNvSpPr txBox="1"/>
          <p:nvPr/>
        </p:nvSpPr>
        <p:spPr>
          <a:xfrm>
            <a:off x="5668833" y="3442490"/>
            <a:ext cx="2880000"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STEP3</a:t>
            </a:r>
            <a:r>
              <a:rPr lang="ja-JP" altLang="en-US" sz="1400" b="1">
                <a:latin typeface="Meiryo" panose="020B0604030504040204" pitchFamily="34" charset="-128"/>
                <a:ea typeface="Meiryo" panose="020B0604030504040204" pitchFamily="34" charset="-128"/>
              </a:rPr>
              <a:t>：データを入れて学習</a:t>
            </a:r>
          </a:p>
        </p:txBody>
      </p:sp>
      <p:sp>
        <p:nvSpPr>
          <p:cNvPr id="16" name="①学習モデルの選択(今回は線形回帰)…">
            <a:extLst>
              <a:ext uri="{FF2B5EF4-FFF2-40B4-BE49-F238E27FC236}">
                <a16:creationId xmlns:a16="http://schemas.microsoft.com/office/drawing/2014/main" id="{AFB21A69-270C-814E-68B9-820CE2277909}"/>
              </a:ext>
            </a:extLst>
          </p:cNvPr>
          <p:cNvSpPr txBox="1"/>
          <p:nvPr/>
        </p:nvSpPr>
        <p:spPr>
          <a:xfrm>
            <a:off x="5668833" y="3827103"/>
            <a:ext cx="2880000"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STEP4</a:t>
            </a:r>
            <a:r>
              <a:rPr lang="ja-JP" altLang="en-US" sz="1400" b="1">
                <a:latin typeface="Meiryo" panose="020B0604030504040204" pitchFamily="34" charset="-128"/>
                <a:ea typeface="Meiryo" panose="020B0604030504040204" pitchFamily="34" charset="-128"/>
              </a:rPr>
              <a:t>：傾きと切片を求める</a:t>
            </a:r>
          </a:p>
        </p:txBody>
      </p:sp>
      <p:sp>
        <p:nvSpPr>
          <p:cNvPr id="24" name="①学習モデルの選択(今回は線形回帰)…">
            <a:extLst>
              <a:ext uri="{FF2B5EF4-FFF2-40B4-BE49-F238E27FC236}">
                <a16:creationId xmlns:a16="http://schemas.microsoft.com/office/drawing/2014/main" id="{A5C96DD0-2900-B653-EA8C-98C2B1B4AE5A}"/>
              </a:ext>
            </a:extLst>
          </p:cNvPr>
          <p:cNvSpPr txBox="1"/>
          <p:nvPr/>
        </p:nvSpPr>
        <p:spPr>
          <a:xfrm>
            <a:off x="5668833" y="4315602"/>
            <a:ext cx="2880000"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 altLang="ja-JP" sz="1400" b="1">
                <a:latin typeface="Meiryo" panose="020B0604030504040204" pitchFamily="34" charset="-128"/>
                <a:ea typeface="Meiryo" panose="020B0604030504040204" pitchFamily="34" charset="-128"/>
              </a:rPr>
              <a:t>STEP5</a:t>
            </a:r>
            <a:r>
              <a:rPr lang="ja-JP" altLang="en-US" sz="1400" b="1">
                <a:latin typeface="Meiryo" panose="020B0604030504040204" pitchFamily="34" charset="-128"/>
                <a:ea typeface="Meiryo" panose="020B0604030504040204" pitchFamily="34" charset="-128"/>
              </a:rPr>
              <a:t>：</a:t>
            </a:r>
            <a:r>
              <a:rPr lang="en" altLang="ja-JP" sz="1400" b="1">
                <a:latin typeface="Meiryo" panose="020B0604030504040204" pitchFamily="34" charset="-128"/>
                <a:ea typeface="Meiryo" panose="020B0604030504040204" pitchFamily="34" charset="-128"/>
              </a:rPr>
              <a:t> </a:t>
            </a:r>
            <a:r>
              <a:rPr lang="ja-JP" altLang="en-US" sz="1400" b="1">
                <a:latin typeface="Meiryo" panose="020B0604030504040204" pitchFamily="34" charset="-128"/>
                <a:ea typeface="Meiryo" panose="020B0604030504040204" pitchFamily="34" charset="-128"/>
              </a:rPr>
              <a:t>予測を行う</a:t>
            </a:r>
            <a:endParaRPr lang="ja-JP" altLang="en-US" sz="1400">
              <a:latin typeface="Meiryo" panose="020B0604030504040204" pitchFamily="34" charset="-128"/>
              <a:ea typeface="Meiryo" panose="020B0604030504040204" pitchFamily="34" charset="-128"/>
            </a:endParaRPr>
          </a:p>
        </p:txBody>
      </p:sp>
      <p:sp>
        <p:nvSpPr>
          <p:cNvPr id="25" name="①学習モデルの選択(今回は線形回帰)…">
            <a:extLst>
              <a:ext uri="{FF2B5EF4-FFF2-40B4-BE49-F238E27FC236}">
                <a16:creationId xmlns:a16="http://schemas.microsoft.com/office/drawing/2014/main" id="{F29C985A-61B7-523B-2C22-CD03F0117C98}"/>
              </a:ext>
            </a:extLst>
          </p:cNvPr>
          <p:cNvSpPr txBox="1"/>
          <p:nvPr/>
        </p:nvSpPr>
        <p:spPr>
          <a:xfrm>
            <a:off x="5681029" y="4752444"/>
            <a:ext cx="2880000" cy="25391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STEP6</a:t>
            </a:r>
            <a:r>
              <a:rPr lang="ja-JP" altLang="en-US" sz="1400" b="1">
                <a:latin typeface="Meiryo" panose="020B0604030504040204" pitchFamily="34" charset="-128"/>
                <a:ea typeface="Meiryo" panose="020B0604030504040204" pitchFamily="34" charset="-128"/>
              </a:rPr>
              <a:t>：モデルの評価</a:t>
            </a:r>
            <a:endParaRPr lang="ja-JP" altLang="en-US" sz="1400">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C512375F-14CC-364C-CBB5-DF6658D21EDD}"/>
              </a:ext>
            </a:extLst>
          </p:cNvPr>
          <p:cNvSpPr>
            <a:spLocks noGrp="1"/>
          </p:cNvSpPr>
          <p:nvPr>
            <p:ph type="sldNum" sz="quarter" idx="2"/>
          </p:nvPr>
        </p:nvSpPr>
        <p:spPr/>
        <p:txBody>
          <a:bodyPr/>
          <a:lstStyle/>
          <a:p>
            <a:fld id="{86CB4B4D-7CA3-9044-876B-883B54F8677D}" type="slidenum">
              <a:rPr lang="en-US" altLang="ja-JP" smtClean="0"/>
              <a:t>3</a:t>
            </a:fld>
            <a:endParaRPr lang="ja-JP" altLang="en-US"/>
          </a:p>
        </p:txBody>
      </p:sp>
      <p:sp>
        <p:nvSpPr>
          <p:cNvPr id="5" name="正方形/長方形 4">
            <a:extLst>
              <a:ext uri="{FF2B5EF4-FFF2-40B4-BE49-F238E27FC236}">
                <a16:creationId xmlns:a16="http://schemas.microsoft.com/office/drawing/2014/main" id="{E1FDFF3F-5D3E-CD1F-1887-D50ACE2B070B}"/>
              </a:ext>
            </a:extLst>
          </p:cNvPr>
          <p:cNvSpPr/>
          <p:nvPr/>
        </p:nvSpPr>
        <p:spPr>
          <a:xfrm>
            <a:off x="175599" y="1534627"/>
            <a:ext cx="8782586" cy="3509330"/>
          </a:xfrm>
          <a:prstGeom prst="rect">
            <a:avLst/>
          </a:prstGeom>
          <a:noFill/>
          <a:ln w="3175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135649179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8677" y="52608"/>
            <a:ext cx="8680915" cy="5038280"/>
            <a:chOff x="146050" y="857250"/>
            <a:chExt cx="10401300" cy="5842000"/>
          </a:xfrm>
        </p:grpSpPr>
        <p:pic>
          <p:nvPicPr>
            <p:cNvPr id="3" name="object 3"/>
            <p:cNvPicPr>
              <a:picLocks noChangeAspect="1"/>
            </p:cNvPicPr>
            <p:nvPr/>
          </p:nvPicPr>
          <p:blipFill>
            <a:blip r:embed="rId2" cstate="print"/>
            <a:stretch>
              <a:fillRect/>
            </a:stretch>
          </p:blipFill>
          <p:spPr>
            <a:xfrm>
              <a:off x="238881" y="1188644"/>
              <a:ext cx="10308469" cy="5410089"/>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テキスト ボックス 4">
            <a:extLst>
              <a:ext uri="{FF2B5EF4-FFF2-40B4-BE49-F238E27FC236}">
                <a16:creationId xmlns:a16="http://schemas.microsoft.com/office/drawing/2014/main" id="{E01AE63F-66D4-0DA9-8D5F-ECDD83C05513}"/>
              </a:ext>
            </a:extLst>
          </p:cNvPr>
          <p:cNvSpPr txBox="1"/>
          <p:nvPr/>
        </p:nvSpPr>
        <p:spPr>
          <a:xfrm>
            <a:off x="7024001" y="65986"/>
            <a:ext cx="18626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清水先生の講義引用</a:t>
            </a:r>
            <a:r>
              <a:rPr kumimoji="0" lang="en-US" altLang="ja-JP" sz="1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スライド番号プレースホルダー 5">
            <a:extLst>
              <a:ext uri="{FF2B5EF4-FFF2-40B4-BE49-F238E27FC236}">
                <a16:creationId xmlns:a16="http://schemas.microsoft.com/office/drawing/2014/main" id="{33C43649-82FE-948A-31B8-B093682DAFE8}"/>
              </a:ext>
            </a:extLst>
          </p:cNvPr>
          <p:cNvSpPr>
            <a:spLocks noGrp="1"/>
          </p:cNvSpPr>
          <p:nvPr>
            <p:ph type="sldNum" sz="quarter" idx="7"/>
          </p:nvPr>
        </p:nvSpPr>
        <p:spPr/>
        <p:txBody>
          <a:bodyPr/>
          <a:lstStyle/>
          <a:p>
            <a:fld id="{B6F15528-21DE-4FAA-801E-634DDDAF4B2B}" type="slidenum">
              <a:rPr lang="en-US" altLang="ja-JP" smtClean="0"/>
              <a:t>30</a:t>
            </a:fld>
            <a:endParaRPr lang="ja-JP"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59" name="print(model2.score(x2_test, y2_test))"/>
          <p:cNvSpPr txBox="1"/>
          <p:nvPr/>
        </p:nvSpPr>
        <p:spPr>
          <a:xfrm>
            <a:off x="300299" y="1591775"/>
            <a:ext cx="8470624" cy="772125"/>
          </a:xfrm>
          <a:prstGeom prst="rect">
            <a:avLst/>
          </a:prstGeom>
          <a:ln w="254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500" tIns="0" rIns="40500" bIns="72000" anchor="ctr">
            <a:spAutoFit/>
          </a:bodyPr>
          <a:lstStyle>
            <a:lvl1pPr>
              <a:defRPr sz="4600">
                <a:latin typeface="+mn-lt"/>
                <a:ea typeface="+mn-ea"/>
                <a:cs typeface="+mn-cs"/>
                <a:sym typeface="ヒラギノ角ゴ ProN W3"/>
              </a:defRPr>
            </a:lvl1pPr>
          </a:lstStyle>
          <a:p>
            <a:pPr marL="225028" indent="-190500" algn="l">
              <a:lnSpc>
                <a:spcPct val="130000"/>
              </a:lnSpc>
            </a:pPr>
            <a:r>
              <a:rPr lang="en" altLang="ja-JP" sz="1800" b="1" dirty="0">
                <a:solidFill>
                  <a:srgbClr val="D883FF"/>
                </a:solidFill>
                <a:latin typeface="Courier New" panose="02070309020205020404" pitchFamily="49" charset="0"/>
              </a:rPr>
              <a:t>from</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sklearn.metrics</a:t>
            </a:r>
            <a:r>
              <a:rPr lang="en" altLang="ja-JP" sz="1800" b="1" dirty="0">
                <a:solidFill>
                  <a:schemeClr val="tx1"/>
                </a:solidFill>
                <a:latin typeface="Courier New" panose="02070309020205020404" pitchFamily="49" charset="0"/>
              </a:rPr>
              <a:t> </a:t>
            </a:r>
            <a:r>
              <a:rPr lang="en" altLang="ja-JP" sz="1800" b="1" dirty="0">
                <a:solidFill>
                  <a:srgbClr val="D883FF"/>
                </a:solidFill>
                <a:latin typeface="Courier New" panose="02070309020205020404" pitchFamily="49" charset="0"/>
              </a:rPr>
              <a:t>import</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roc_auc_score</a:t>
            </a:r>
            <a:endParaRPr lang="en" altLang="ja-JP" sz="1800" b="1" dirty="0">
              <a:solidFill>
                <a:schemeClr val="tx1"/>
              </a:solidFill>
              <a:latin typeface="Courier New" panose="02070309020205020404" pitchFamily="49" charset="0"/>
            </a:endParaRPr>
          </a:p>
          <a:p>
            <a:pPr marL="225028" indent="-190500" algn="l">
              <a:lnSpc>
                <a:spcPct val="130000"/>
              </a:lnSpc>
            </a:pPr>
            <a:r>
              <a:rPr lang="en" altLang="ja-JP" sz="1800" b="1" dirty="0" err="1">
                <a:solidFill>
                  <a:schemeClr val="tx1"/>
                </a:solidFill>
                <a:latin typeface="Courier New" panose="02070309020205020404" pitchFamily="49" charset="0"/>
              </a:rPr>
              <a:t>roc_auc_score</a:t>
            </a:r>
            <a:r>
              <a:rPr lang="en" altLang="ja-JP" sz="1800" b="1" dirty="0">
                <a:solidFill>
                  <a:srgbClr val="0070C0"/>
                </a:solidFill>
                <a:latin typeface="Courier New" panose="02070309020205020404" pitchFamily="49" charset="0"/>
              </a:rPr>
              <a:t>(</a:t>
            </a:r>
            <a:r>
              <a:rPr lang="en" altLang="ja-JP" sz="1800" b="1" dirty="0" err="1">
                <a:solidFill>
                  <a:schemeClr val="tx1"/>
                </a:solidFill>
                <a:latin typeface="Courier New" panose="02070309020205020404" pitchFamily="49" charset="0"/>
              </a:rPr>
              <a:t>y_test</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model_bc.predict_proba</a:t>
            </a:r>
            <a:r>
              <a:rPr lang="en" altLang="ja-JP" sz="1800" b="1" dirty="0">
                <a:solidFill>
                  <a:srgbClr val="00B050"/>
                </a:solidFill>
                <a:latin typeface="Courier New" panose="02070309020205020404" pitchFamily="49" charset="0"/>
              </a:rPr>
              <a:t>(</a:t>
            </a:r>
            <a:r>
              <a:rPr lang="en" altLang="ja-JP" sz="1800" b="1" dirty="0" err="1">
                <a:solidFill>
                  <a:schemeClr val="tx1"/>
                </a:solidFill>
                <a:latin typeface="Courier New" panose="02070309020205020404" pitchFamily="49" charset="0"/>
              </a:rPr>
              <a:t>x_test</a:t>
            </a:r>
            <a:r>
              <a:rPr lang="en" altLang="ja-JP" sz="1800" b="1" dirty="0">
                <a:solidFill>
                  <a:srgbClr val="00B050"/>
                </a:solidFill>
                <a:latin typeface="Courier New" panose="02070309020205020404" pitchFamily="49" charset="0"/>
              </a:rPr>
              <a:t>)[:,1]</a:t>
            </a:r>
            <a:r>
              <a:rPr lang="en" altLang="ja-JP" sz="1800" b="1" dirty="0">
                <a:solidFill>
                  <a:srgbClr val="0070C0"/>
                </a:solidFill>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F72B25A7-B828-3BEC-6104-9ABD9A535E6C}"/>
              </a:ext>
            </a:extLst>
          </p:cNvPr>
          <p:cNvSpPr txBox="1"/>
          <p:nvPr/>
        </p:nvSpPr>
        <p:spPr>
          <a:xfrm>
            <a:off x="241697" y="17372"/>
            <a:ext cx="3988271" cy="46935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3" name="①学習モデルの選択…">
            <a:extLst>
              <a:ext uri="{FF2B5EF4-FFF2-40B4-BE49-F238E27FC236}">
                <a16:creationId xmlns:a16="http://schemas.microsoft.com/office/drawing/2014/main" id="{F24E66BB-89F5-8E2A-D573-5927F582AF84}"/>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solidFill>
                  <a:schemeClr val="tx1"/>
                </a:solidFill>
              </a:rPr>
              <a:t>STEP2：学習モデルの選択</a:t>
            </a:r>
          </a:p>
          <a:p>
            <a:pPr marL="92075" indent="-41275" algn="l">
              <a:defRPr sz="4500"/>
            </a:pPr>
            <a:r>
              <a:rPr lang="en-US" sz="1200"/>
              <a:t>STEP3：データを入れて学習させる</a:t>
            </a:r>
          </a:p>
          <a:p>
            <a:pPr marL="92075" indent="-41275" algn="l">
              <a:defRPr sz="4500"/>
            </a:pPr>
            <a:r>
              <a:rPr lang="en-US" sz="1200">
                <a:solidFill>
                  <a:schemeClr val="tx1"/>
                </a:solidFill>
              </a:rPr>
              <a:t>STEP4：傾きと切片</a:t>
            </a:r>
            <a:r>
              <a:rPr lang="ja-JP" altLang="en-US" sz="1200">
                <a:solidFill>
                  <a:schemeClr val="tx1"/>
                </a:solidFill>
              </a:rPr>
              <a:t>を求める</a:t>
            </a:r>
            <a:endParaRPr lang="en-US" altLang="ja-JP" sz="1200">
              <a:solidFill>
                <a:schemeClr val="tx1"/>
              </a:solidFill>
            </a:endParaRPr>
          </a:p>
          <a:p>
            <a:pPr marL="92075" indent="-41275" algn="l">
              <a:defRPr sz="4500"/>
            </a:pPr>
            <a:r>
              <a:rPr lang="en-US" altLang="ja-JP" sz="1200">
                <a:solidFill>
                  <a:schemeClr val="tx1"/>
                </a:solidFill>
              </a:rPr>
              <a:t>STEP5</a:t>
            </a:r>
            <a:r>
              <a:rPr lang="ja-JP" altLang="en-US" sz="1200">
                <a:solidFill>
                  <a:schemeClr val="tx1"/>
                </a:solidFill>
              </a:rPr>
              <a:t>：予測を行う</a:t>
            </a:r>
            <a:endParaRPr lang="en-US" altLang="ja-JP" sz="1200">
              <a:solidFill>
                <a:schemeClr val="tx1"/>
              </a:solidFill>
            </a:endParaRPr>
          </a:p>
          <a:p>
            <a:pPr marL="92075" indent="-41275" algn="l">
              <a:defRPr sz="4500"/>
            </a:pPr>
            <a:r>
              <a:rPr lang="en-US" altLang="ja-JP" sz="1200">
                <a:solidFill>
                  <a:srgbClr val="FF0000"/>
                </a:solidFill>
              </a:rPr>
              <a:t>STEP6</a:t>
            </a:r>
            <a:r>
              <a:rPr lang="ja-JP" altLang="en-US" sz="1200">
                <a:solidFill>
                  <a:srgbClr val="FF0000"/>
                </a:solidFill>
              </a:rPr>
              <a:t>：モデルの評価</a:t>
            </a:r>
            <a:endParaRPr sz="1200">
              <a:solidFill>
                <a:srgbClr val="FF0000"/>
              </a:solidFill>
            </a:endParaRPr>
          </a:p>
        </p:txBody>
      </p:sp>
      <p:sp>
        <p:nvSpPr>
          <p:cNvPr id="4" name="①学習モデルの選択(今回は線形回帰)…">
            <a:extLst>
              <a:ext uri="{FF2B5EF4-FFF2-40B4-BE49-F238E27FC236}">
                <a16:creationId xmlns:a16="http://schemas.microsoft.com/office/drawing/2014/main" id="{0448BF4C-8669-F205-D206-BAACAA900766}"/>
              </a:ext>
            </a:extLst>
          </p:cNvPr>
          <p:cNvSpPr txBox="1"/>
          <p:nvPr/>
        </p:nvSpPr>
        <p:spPr>
          <a:xfrm>
            <a:off x="0" y="543047"/>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STEP6：モデルの評価</a:t>
            </a:r>
          </a:p>
        </p:txBody>
      </p:sp>
      <p:sp>
        <p:nvSpPr>
          <p:cNvPr id="11" name="スライド番号プレースホルダー 10">
            <a:extLst>
              <a:ext uri="{FF2B5EF4-FFF2-40B4-BE49-F238E27FC236}">
                <a16:creationId xmlns:a16="http://schemas.microsoft.com/office/drawing/2014/main" id="{3AD024A2-EE4D-C985-E017-E78C5C532FC7}"/>
              </a:ext>
            </a:extLst>
          </p:cNvPr>
          <p:cNvSpPr>
            <a:spLocks noGrp="1"/>
          </p:cNvSpPr>
          <p:nvPr>
            <p:ph type="sldNum" sz="quarter" idx="2"/>
          </p:nvPr>
        </p:nvSpPr>
        <p:spPr/>
        <p:txBody>
          <a:bodyPr/>
          <a:lstStyle/>
          <a:p>
            <a:fld id="{86CB4B4D-7CA3-9044-876B-883B54F8677D}" type="slidenum">
              <a:rPr lang="en-US" altLang="ja-JP" smtClean="0"/>
              <a:t>31</a:t>
            </a:fld>
            <a:endParaRPr lang="ja-JP" altLang="en-US"/>
          </a:p>
        </p:txBody>
      </p:sp>
      <p:sp>
        <p:nvSpPr>
          <p:cNvPr id="13" name="検証用データを用いて学習結果を評価する">
            <a:extLst>
              <a:ext uri="{FF2B5EF4-FFF2-40B4-BE49-F238E27FC236}">
                <a16:creationId xmlns:a16="http://schemas.microsoft.com/office/drawing/2014/main" id="{1E2FD64A-99D4-DF44-1082-D66FE55CA926}"/>
              </a:ext>
            </a:extLst>
          </p:cNvPr>
          <p:cNvSpPr txBox="1"/>
          <p:nvPr/>
        </p:nvSpPr>
        <p:spPr>
          <a:xfrm>
            <a:off x="231197" y="1068454"/>
            <a:ext cx="5943819" cy="315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70C0"/>
                </a:solidFill>
                <a:latin typeface="Meiryo" panose="020B0604030504040204" pitchFamily="34" charset="-128"/>
                <a:ea typeface="Meiryo" panose="020B0604030504040204" pitchFamily="34" charset="-128"/>
              </a:rPr>
              <a:t>コード</a:t>
            </a:r>
            <a:r>
              <a:rPr lang="en-US" altLang="ja-JP" sz="1800" b="1">
                <a:solidFill>
                  <a:srgbClr val="0070C0"/>
                </a:solidFill>
                <a:latin typeface="Meiryo" panose="020B0604030504040204" pitchFamily="34" charset="-128"/>
                <a:ea typeface="Meiryo" panose="020B0604030504040204" pitchFamily="34" charset="-128"/>
              </a:rPr>
              <a:t>11-19 AUC</a:t>
            </a:r>
            <a:r>
              <a:rPr lang="ja-JP" altLang="en-US" sz="1800" b="1">
                <a:solidFill>
                  <a:srgbClr val="0070C0"/>
                </a:solidFill>
                <a:latin typeface="Meiryo" panose="020B0604030504040204" pitchFamily="34" charset="-128"/>
                <a:ea typeface="Meiryo" panose="020B0604030504040204" pitchFamily="34" charset="-128"/>
              </a:rPr>
              <a:t>を算出</a:t>
            </a:r>
            <a:endParaRPr lang="ja-JP" altLang="en-US" sz="1800" b="1">
              <a:solidFill>
                <a:srgbClr val="0070C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17" name="下矢印 16">
            <a:extLst>
              <a:ext uri="{FF2B5EF4-FFF2-40B4-BE49-F238E27FC236}">
                <a16:creationId xmlns:a16="http://schemas.microsoft.com/office/drawing/2014/main" id="{CEC7FC9F-81D3-3D26-C170-BC97761F791D}"/>
              </a:ext>
            </a:extLst>
          </p:cNvPr>
          <p:cNvSpPr/>
          <p:nvPr/>
        </p:nvSpPr>
        <p:spPr>
          <a:xfrm rot="16200000" flipH="1">
            <a:off x="746915" y="2550162"/>
            <a:ext cx="379595" cy="422772"/>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08CA4C8C-4AC3-E51B-C9B8-2E2763D5B01E}"/>
              </a:ext>
            </a:extLst>
          </p:cNvPr>
          <p:cNvSpPr txBox="1"/>
          <p:nvPr/>
        </p:nvSpPr>
        <p:spPr>
          <a:xfrm>
            <a:off x="300299" y="2995672"/>
            <a:ext cx="8386145" cy="18507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264" algn="l">
              <a:lnSpc>
                <a:spcPct val="130000"/>
              </a:lnSpc>
              <a:spcBef>
                <a:spcPts val="600"/>
              </a:spcBef>
            </a:pPr>
            <a:r>
              <a:rPr lang="ja-JP" altLang="en-US" sz="1800" b="1">
                <a:solidFill>
                  <a:schemeClr val="tx1"/>
                </a:solidFill>
                <a:latin typeface="Courier New" panose="02070309020205020404" pitchFamily="49" charset="0"/>
              </a:rPr>
              <a:t>●</a:t>
            </a:r>
            <a:r>
              <a:rPr lang="en-US" altLang="ja-JP" sz="1800" b="1" dirty="0">
                <a:solidFill>
                  <a:schemeClr val="tx1"/>
                </a:solidFill>
                <a:latin typeface="Courier New" panose="02070309020205020404" pitchFamily="49" charset="0"/>
              </a:rPr>
              <a:t> </a:t>
            </a:r>
            <a:r>
              <a:rPr lang="ja-JP" altLang="en-US" sz="1800" b="1">
                <a:solidFill>
                  <a:schemeClr val="tx1"/>
                </a:solidFill>
                <a:latin typeface="Courier New" panose="02070309020205020404" pitchFamily="49" charset="0"/>
              </a:rPr>
              <a:t>関数をインポート　</a:t>
            </a:r>
            <a:r>
              <a:rPr lang="en" altLang="ja-JP" sz="1800" b="1" dirty="0">
                <a:solidFill>
                  <a:srgbClr val="C586C0"/>
                </a:solidFill>
                <a:latin typeface="Courier New" panose="02070309020205020404" pitchFamily="49" charset="0"/>
              </a:rPr>
              <a:t>from</a:t>
            </a:r>
            <a:r>
              <a:rPr lang="en" altLang="ja-JP" sz="1800" b="1" dirty="0">
                <a:solidFill>
                  <a:srgbClr val="D4D4D4"/>
                </a:solidFill>
                <a:latin typeface="Courier New" panose="02070309020205020404" pitchFamily="49" charset="0"/>
              </a:rPr>
              <a:t> </a:t>
            </a:r>
            <a:r>
              <a:rPr lang="en" altLang="ja-JP" sz="1800" b="1" dirty="0" err="1">
                <a:solidFill>
                  <a:srgbClr val="C00000"/>
                </a:solidFill>
                <a:latin typeface="Courier New" panose="02070309020205020404" pitchFamily="49" charset="0"/>
              </a:rPr>
              <a:t>sklearn</a:t>
            </a:r>
            <a:r>
              <a:rPr lang="en" altLang="ja-JP" sz="1800" b="1" dirty="0" err="1">
                <a:solidFill>
                  <a:schemeClr val="tx1"/>
                </a:solidFill>
                <a:latin typeface="Courier New" panose="02070309020205020404" pitchFamily="49" charset="0"/>
              </a:rPr>
              <a:t>.</a:t>
            </a:r>
            <a:r>
              <a:rPr lang="en" altLang="ja-JP" sz="1800" b="1" dirty="0" err="1">
                <a:solidFill>
                  <a:srgbClr val="0070C0"/>
                </a:solidFill>
                <a:latin typeface="Courier New" panose="02070309020205020404" pitchFamily="49" charset="0"/>
              </a:rPr>
              <a:t>metrics</a:t>
            </a:r>
            <a:r>
              <a:rPr lang="en" altLang="ja-JP" sz="1800" b="1" dirty="0">
                <a:solidFill>
                  <a:srgbClr val="0070C0"/>
                </a:solidFill>
                <a:latin typeface="Courier New" panose="02070309020205020404" pitchFamily="49" charset="0"/>
              </a:rPr>
              <a:t> </a:t>
            </a:r>
            <a:r>
              <a:rPr lang="en" altLang="ja-JP" sz="1800" b="1" dirty="0">
                <a:solidFill>
                  <a:srgbClr val="C586C0"/>
                </a:solidFill>
                <a:latin typeface="Courier New" panose="02070309020205020404" pitchFamily="49" charset="0"/>
              </a:rPr>
              <a:t>import</a:t>
            </a:r>
            <a:r>
              <a:rPr lang="en" altLang="ja-JP" sz="1800" b="1" dirty="0">
                <a:solidFill>
                  <a:srgbClr val="D4D4D4"/>
                </a:solidFill>
                <a:latin typeface="Courier New" panose="02070309020205020404" pitchFamily="49" charset="0"/>
              </a:rPr>
              <a:t> </a:t>
            </a:r>
            <a:r>
              <a:rPr lang="en" altLang="ja-JP" sz="1800" b="1" dirty="0" err="1">
                <a:solidFill>
                  <a:srgbClr val="FF9300"/>
                </a:solidFill>
                <a:latin typeface="Courier New" panose="02070309020205020404" pitchFamily="49" charset="0"/>
              </a:rPr>
              <a:t>roc_auc_score</a:t>
            </a:r>
            <a:endParaRPr lang="en" altLang="ja-JP" sz="1800" b="1" dirty="0">
              <a:solidFill>
                <a:srgbClr val="FF9300"/>
              </a:solidFill>
              <a:latin typeface="Courier New" panose="02070309020205020404" pitchFamily="49" charset="0"/>
            </a:endParaRPr>
          </a:p>
          <a:p>
            <a:pPr marL="17264" algn="l">
              <a:lnSpc>
                <a:spcPct val="130000"/>
              </a:lnSpc>
              <a:spcBef>
                <a:spcPts val="600"/>
              </a:spcBef>
            </a:pPr>
            <a:endParaRPr lang="en" altLang="ja-JP" sz="1800" b="1" dirty="0">
              <a:solidFill>
                <a:srgbClr val="FF9300"/>
              </a:solidFill>
              <a:latin typeface="Courier New" panose="02070309020205020404" pitchFamily="49" charset="0"/>
            </a:endParaRPr>
          </a:p>
          <a:p>
            <a:pPr marL="17264" algn="l">
              <a:lnSpc>
                <a:spcPct val="130000"/>
              </a:lnSpc>
              <a:spcBef>
                <a:spcPts val="600"/>
              </a:spcBef>
            </a:pPr>
            <a:r>
              <a:rPr lang="ja-JP" altLang="en-US" sz="1800" b="1">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roc_auc_score</a:t>
            </a:r>
            <a:r>
              <a:rPr lang="en" altLang="ja-JP" sz="1800" b="1" dirty="0">
                <a:solidFill>
                  <a:schemeClr val="tx1"/>
                </a:solidFill>
                <a:latin typeface="Courier New" panose="02070309020205020404" pitchFamily="49" charset="0"/>
              </a:rPr>
              <a:t>(</a:t>
            </a:r>
            <a:r>
              <a:rPr lang="ja-JP" altLang="en-US" sz="1800" b="1">
                <a:solidFill>
                  <a:schemeClr val="tx1"/>
                </a:solidFill>
                <a:latin typeface="Courier New" panose="02070309020205020404" pitchFamily="49" charset="0"/>
              </a:rPr>
              <a:t>実際の分類</a:t>
            </a:r>
            <a:r>
              <a:rPr lang="en-US" altLang="ja-JP" sz="1800" b="1" dirty="0">
                <a:solidFill>
                  <a:schemeClr val="tx1"/>
                </a:solidFill>
                <a:latin typeface="Courier New" panose="02070309020205020404" pitchFamily="49" charset="0"/>
              </a:rPr>
              <a:t>, </a:t>
            </a:r>
            <a:r>
              <a:rPr lang="en-US" altLang="ja-JP" sz="1800" b="1" u="sng" dirty="0">
                <a:solidFill>
                  <a:srgbClr val="FF0000"/>
                </a:solidFill>
                <a:latin typeface="Courier New" panose="02070309020205020404" pitchFamily="49" charset="0"/>
              </a:rPr>
              <a:t>y=1</a:t>
            </a:r>
            <a:r>
              <a:rPr lang="ja-JP" altLang="en-US" sz="1800" b="1" u="sng">
                <a:solidFill>
                  <a:srgbClr val="FF0000"/>
                </a:solidFill>
                <a:latin typeface="Courier New" panose="02070309020205020404" pitchFamily="49" charset="0"/>
              </a:rPr>
              <a:t>になる確率</a:t>
            </a:r>
            <a:r>
              <a:rPr lang="en-US" altLang="ja-JP" sz="1800" b="1" dirty="0">
                <a:solidFill>
                  <a:schemeClr val="tx1"/>
                </a:solidFill>
                <a:latin typeface="Courier New" panose="02070309020205020404" pitchFamily="49" charset="0"/>
              </a:rPr>
              <a:t>)</a:t>
            </a:r>
            <a:r>
              <a:rPr lang="ja-JP" altLang="en-US" sz="1800" b="1">
                <a:solidFill>
                  <a:schemeClr val="tx1"/>
                </a:solidFill>
                <a:latin typeface="Courier New" panose="02070309020205020404" pitchFamily="49" charset="0"/>
              </a:rPr>
              <a:t>で</a:t>
            </a:r>
            <a:r>
              <a:rPr lang="en-US" altLang="ja-JP" sz="1800" b="1" dirty="0">
                <a:solidFill>
                  <a:schemeClr val="tx1"/>
                </a:solidFill>
                <a:latin typeface="Courier New" panose="02070309020205020404" pitchFamily="49" charset="0"/>
              </a:rPr>
              <a:t>AUC</a:t>
            </a:r>
            <a:r>
              <a:rPr lang="ja-JP" altLang="en-US" sz="1800" b="1">
                <a:solidFill>
                  <a:schemeClr val="tx1"/>
                </a:solidFill>
                <a:latin typeface="Courier New" panose="02070309020205020404" pitchFamily="49" charset="0"/>
              </a:rPr>
              <a:t>を算出できる</a:t>
            </a:r>
            <a:endParaRPr lang="en-US" altLang="ja-JP" sz="1800" b="1" dirty="0">
              <a:solidFill>
                <a:schemeClr val="tx1"/>
              </a:solidFill>
              <a:latin typeface="Courier New" panose="02070309020205020404" pitchFamily="49" charset="0"/>
            </a:endParaRPr>
          </a:p>
          <a:p>
            <a:pPr marL="17264" algn="l">
              <a:lnSpc>
                <a:spcPct val="130000"/>
              </a:lnSpc>
              <a:spcBef>
                <a:spcPts val="600"/>
              </a:spcBef>
            </a:pPr>
            <a:endParaRPr lang="en" altLang="ja-JP" sz="1800" b="1" dirty="0">
              <a:solidFill>
                <a:schemeClr val="tx1"/>
              </a:solidFill>
              <a:latin typeface="Courier New" panose="02070309020205020404" pitchFamily="49" charset="0"/>
            </a:endParaRPr>
          </a:p>
        </p:txBody>
      </p:sp>
      <p:sp>
        <p:nvSpPr>
          <p:cNvPr id="9" name="テキスト ボックス 8">
            <a:extLst>
              <a:ext uri="{FF2B5EF4-FFF2-40B4-BE49-F238E27FC236}">
                <a16:creationId xmlns:a16="http://schemas.microsoft.com/office/drawing/2014/main" id="{ABE35CE9-A2C3-D2E3-CB17-90ED70204737}"/>
              </a:ext>
            </a:extLst>
          </p:cNvPr>
          <p:cNvSpPr txBox="1"/>
          <p:nvPr/>
        </p:nvSpPr>
        <p:spPr>
          <a:xfrm>
            <a:off x="1219343" y="2543639"/>
            <a:ext cx="323646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2400" b="1" dirty="0">
                <a:latin typeface="Courier New" panose="02070309020205020404" pitchFamily="49" charset="0"/>
                <a:cs typeface="Courier New" panose="02070309020205020404" pitchFamily="49" charset="0"/>
              </a:rPr>
              <a:t>0.982363315696649</a:t>
            </a:r>
            <a:endParaRPr kumimoji="0" lang="ja-JP" altLang="en-US" sz="2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5" name="右矢印 4">
            <a:extLst>
              <a:ext uri="{FF2B5EF4-FFF2-40B4-BE49-F238E27FC236}">
                <a16:creationId xmlns:a16="http://schemas.microsoft.com/office/drawing/2014/main" id="{8D4D4C6E-F9C4-9DE5-D63E-0254E6F0B44A}"/>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テキスト ボックス 5">
            <a:extLst>
              <a:ext uri="{FF2B5EF4-FFF2-40B4-BE49-F238E27FC236}">
                <a16:creationId xmlns:a16="http://schemas.microsoft.com/office/drawing/2014/main" id="{8FFCBE3D-5C08-87C8-7225-E7B3368D2F18}"/>
              </a:ext>
            </a:extLst>
          </p:cNvPr>
          <p:cNvSpPr txBox="1"/>
          <p:nvPr/>
        </p:nvSpPr>
        <p:spPr>
          <a:xfrm>
            <a:off x="3341534" y="3553327"/>
            <a:ext cx="1179810" cy="318036"/>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ライブラリ名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7" name="テキスト ボックス 6">
            <a:extLst>
              <a:ext uri="{FF2B5EF4-FFF2-40B4-BE49-F238E27FC236}">
                <a16:creationId xmlns:a16="http://schemas.microsoft.com/office/drawing/2014/main" id="{FA9C03ED-CCAE-4188-E460-F555E88819B8}"/>
              </a:ext>
            </a:extLst>
          </p:cNvPr>
          <p:cNvSpPr txBox="1"/>
          <p:nvPr/>
        </p:nvSpPr>
        <p:spPr>
          <a:xfrm>
            <a:off x="4569619" y="3540381"/>
            <a:ext cx="1179810"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モジュール名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8" name="テキスト ボックス 7">
            <a:extLst>
              <a:ext uri="{FF2B5EF4-FFF2-40B4-BE49-F238E27FC236}">
                <a16:creationId xmlns:a16="http://schemas.microsoft.com/office/drawing/2014/main" id="{8A0E117E-67AF-67DF-7D28-00FCCA71CC9E}"/>
              </a:ext>
            </a:extLst>
          </p:cNvPr>
          <p:cNvSpPr txBox="1"/>
          <p:nvPr/>
        </p:nvSpPr>
        <p:spPr>
          <a:xfrm>
            <a:off x="7270715" y="3537191"/>
            <a:ext cx="641201" cy="318036"/>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関数名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10" name="テキスト ボックス 9">
            <a:extLst>
              <a:ext uri="{FF2B5EF4-FFF2-40B4-BE49-F238E27FC236}">
                <a16:creationId xmlns:a16="http://schemas.microsoft.com/office/drawing/2014/main" id="{B1F21C6F-B17F-EAA7-8633-5048CDEB1EC9}"/>
              </a:ext>
            </a:extLst>
          </p:cNvPr>
          <p:cNvSpPr txBox="1"/>
          <p:nvPr/>
        </p:nvSpPr>
        <p:spPr>
          <a:xfrm>
            <a:off x="2584389" y="4479123"/>
            <a:ext cx="3688510" cy="379591"/>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8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a:t>
            </a:r>
            <a:r>
              <a:rPr kumimoji="0" lang="ja-JP" altLang="en-US" sz="1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モデル名</a:t>
            </a:r>
            <a:r>
              <a:rPr kumimoji="0" lang="en-US" altLang="ja-JP" sz="18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a:t>
            </a:r>
            <a:r>
              <a:rPr kumimoji="0" lang="en-US" altLang="ja-JP" sz="1800" b="0" i="0" u="none" strike="noStrike" cap="none" spc="0" normalizeH="0" baseline="0" dirty="0" err="1">
                <a:ln>
                  <a:noFill/>
                </a:ln>
                <a:solidFill>
                  <a:srgbClr val="FF0000"/>
                </a:solidFill>
                <a:effectLst/>
                <a:uFillTx/>
                <a:latin typeface="ヒラギノ角ゴ ProN W6"/>
                <a:ea typeface="ヒラギノ角ゴ ProN W6"/>
                <a:cs typeface="ヒラギノ角ゴ ProN W6"/>
                <a:sym typeface="ヒラギノ角ゴ ProN W6"/>
              </a:rPr>
              <a:t>predict_proba</a:t>
            </a:r>
            <a:r>
              <a:rPr kumimoji="0" lang="en-US" altLang="ja-JP" sz="1800" b="0" i="0" u="none" strike="noStrike" cap="none" spc="0" normalizeH="0" baseline="0" dirty="0">
                <a:ln>
                  <a:noFill/>
                </a:ln>
                <a:solidFill>
                  <a:srgbClr val="FF0000"/>
                </a:solidFill>
                <a:effectLst/>
                <a:uFillTx/>
                <a:latin typeface="ヒラギノ角ゴ ProN W6"/>
                <a:ea typeface="ヒラギノ角ゴ ProN W6"/>
                <a:cs typeface="ヒラギノ角ゴ ProN W6"/>
                <a:sym typeface="ヒラギノ角ゴ ProN W6"/>
              </a:rPr>
              <a:t>()[:,1]</a:t>
            </a:r>
            <a:endParaRPr kumimoji="0" lang="ja-JP" altLang="en-US" sz="1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cxnSp>
        <p:nvCxnSpPr>
          <p:cNvPr id="12" name="直線コネクタ 11">
            <a:extLst>
              <a:ext uri="{FF2B5EF4-FFF2-40B4-BE49-F238E27FC236}">
                <a16:creationId xmlns:a16="http://schemas.microsoft.com/office/drawing/2014/main" id="{54DE56A7-9524-28D9-B623-FB3DFBFBEDB2}"/>
              </a:ext>
            </a:extLst>
          </p:cNvPr>
          <p:cNvCxnSpPr>
            <a:cxnSpLocks/>
          </p:cNvCxnSpPr>
          <p:nvPr/>
        </p:nvCxnSpPr>
        <p:spPr>
          <a:xfrm flipH="1">
            <a:off x="4229968" y="4316554"/>
            <a:ext cx="126352" cy="162569"/>
          </a:xfrm>
          <a:prstGeom prst="line">
            <a:avLst/>
          </a:prstGeom>
          <a:noFill/>
          <a:ln w="158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360021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33" name="まとめ"/>
          <p:cNvSpPr txBox="1"/>
          <p:nvPr/>
        </p:nvSpPr>
        <p:spPr>
          <a:xfrm>
            <a:off x="4191573" y="59691"/>
            <a:ext cx="904094"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sz="2250" err="1"/>
              <a:t>まとめ</a:t>
            </a:r>
            <a:endParaRPr sz="2250"/>
          </a:p>
        </p:txBody>
      </p:sp>
      <p:sp>
        <p:nvSpPr>
          <p:cNvPr id="734" name="機械学習の一歩目として、…"/>
          <p:cNvSpPr txBox="1"/>
          <p:nvPr/>
        </p:nvSpPr>
        <p:spPr>
          <a:xfrm>
            <a:off x="2003653" y="517560"/>
            <a:ext cx="5424563"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defRPr sz="4500"/>
            </a:pPr>
            <a:r>
              <a:rPr sz="2000" err="1"/>
              <a:t>機械学習の一歩目として</a:t>
            </a:r>
            <a:r>
              <a:rPr sz="2000"/>
              <a:t>、</a:t>
            </a:r>
          </a:p>
          <a:p>
            <a:pPr>
              <a:defRPr sz="4500"/>
            </a:pPr>
            <a:r>
              <a:rPr sz="2000" err="1">
                <a:solidFill>
                  <a:schemeClr val="accent1"/>
                </a:solidFill>
              </a:rPr>
              <a:t>線形回帰</a:t>
            </a:r>
            <a:r>
              <a:rPr sz="2000" err="1"/>
              <a:t>と</a:t>
            </a:r>
            <a:r>
              <a:rPr sz="2000" err="1">
                <a:solidFill>
                  <a:srgbClr val="92D050"/>
                </a:solidFill>
              </a:rPr>
              <a:t>ロジスティック回帰</a:t>
            </a:r>
            <a:r>
              <a:rPr sz="2000" err="1"/>
              <a:t>を実践しました</a:t>
            </a:r>
            <a:endParaRPr sz="2000"/>
          </a:p>
        </p:txBody>
      </p:sp>
      <p:sp>
        <p:nvSpPr>
          <p:cNvPr id="2" name="①学習モデルの選択(今回は線形回帰)…">
            <a:extLst>
              <a:ext uri="{FF2B5EF4-FFF2-40B4-BE49-F238E27FC236}">
                <a16:creationId xmlns:a16="http://schemas.microsoft.com/office/drawing/2014/main" id="{2275BE22-695A-1285-A60E-DA0F77CBEF84}"/>
              </a:ext>
            </a:extLst>
          </p:cNvPr>
          <p:cNvSpPr txBox="1"/>
          <p:nvPr/>
        </p:nvSpPr>
        <p:spPr>
          <a:xfrm>
            <a:off x="220133" y="1244733"/>
            <a:ext cx="4428067" cy="3547125"/>
          </a:xfrm>
          <a:prstGeom prst="rect">
            <a:avLst/>
          </a:prstGeom>
          <a:ln w="38100">
            <a:solidFill>
              <a:srgbClr val="00B0F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altLang="ja-JP" sz="1400" b="1" dirty="0">
                <a:latin typeface="Courier New" panose="02070309020205020404" pitchFamily="49" charset="0"/>
                <a:ea typeface="Meiryo" panose="020B0604030504040204" pitchFamily="34" charset="-128"/>
                <a:cs typeface="Courier New" panose="02070309020205020404" pitchFamily="49" charset="0"/>
              </a:rPr>
              <a:t>STEP1</a:t>
            </a:r>
            <a:r>
              <a:rPr lang="ja-JP" altLang="en-US" sz="1400" b="1">
                <a:latin typeface="Courier New" panose="02070309020205020404" pitchFamily="49" charset="0"/>
                <a:ea typeface="Meiryo" panose="020B0604030504040204" pitchFamily="34" charset="-128"/>
                <a:cs typeface="Courier New" panose="02070309020205020404" pitchFamily="49" charset="0"/>
              </a:rPr>
              <a:t>：</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 </a:t>
            </a:r>
            <a:r>
              <a:rPr lang="en-US" altLang="ja-JP" sz="1400" b="1" dirty="0" err="1">
                <a:latin typeface="Courier New" panose="02070309020205020404" pitchFamily="49" charset="0"/>
                <a:ea typeface="Meiryo" panose="020B0604030504040204" pitchFamily="34" charset="-128"/>
                <a:cs typeface="Courier New" panose="02070309020205020404" pitchFamily="49" charset="0"/>
              </a:rPr>
              <a:t>データの用意</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altLang="ja-JP" sz="14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400" b="1">
                <a:latin typeface="Courier New" panose="02070309020205020404" pitchFamily="49" charset="0"/>
                <a:ea typeface="Meiryo" panose="020B0604030504040204" pitchFamily="34" charset="-128"/>
                <a:cs typeface="Courier New" panose="02070309020205020404" pitchFamily="49" charset="0"/>
              </a:rPr>
              <a:t>特徴量と正解値のデータフレーム</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endParaRPr lang="en-US"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STEP2：</a:t>
            </a:r>
            <a:r>
              <a:rPr sz="1400" b="1" dirty="0">
                <a:latin typeface="Courier New" panose="02070309020205020404" pitchFamily="49" charset="0"/>
                <a:ea typeface="Meiryo" panose="020B0604030504040204" pitchFamily="34" charset="-128"/>
                <a:cs typeface="Courier New" panose="02070309020205020404" pitchFamily="49" charset="0"/>
              </a:rPr>
              <a:t>学習モデルの選択</a:t>
            </a:r>
            <a:endParaRPr lang="en-US"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 = </a:t>
            </a:r>
            <a:r>
              <a:rPr sz="1400" b="1" dirty="0" err="1">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LinearRegression</a:t>
            </a:r>
            <a:r>
              <a:rPr sz="1400" b="1" dirty="0">
                <a:latin typeface="Courier New" panose="02070309020205020404" pitchFamily="49" charset="0"/>
                <a:ea typeface="Meiryo" panose="020B0604030504040204" pitchFamily="34" charset="-128"/>
                <a:cs typeface="Courier New" panose="02070309020205020404" pitchFamily="49" charset="0"/>
              </a:rPr>
              <a:t>()</a:t>
            </a:r>
          </a:p>
          <a:p>
            <a:pPr marL="135731" algn="l">
              <a:defRPr sz="4500"/>
            </a:pPr>
            <a:endParaRPr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STEP3：</a:t>
            </a:r>
            <a:r>
              <a:rPr sz="1400" b="1" dirty="0">
                <a:latin typeface="Courier New" panose="02070309020205020404" pitchFamily="49" charset="0"/>
                <a:ea typeface="Meiryo" panose="020B0604030504040204" pitchFamily="34" charset="-128"/>
                <a:cs typeface="Courier New" panose="02070309020205020404" pitchFamily="49" charset="0"/>
              </a:rPr>
              <a:t>データを入れて学習させる</a:t>
            </a: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fit</a:t>
            </a:r>
            <a:r>
              <a:rPr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特徴量</a:t>
            </a:r>
            <a:r>
              <a:rPr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正解値</a:t>
            </a:r>
            <a:r>
              <a:rPr sz="1400" b="1" dirty="0">
                <a:latin typeface="Courier New" panose="02070309020205020404" pitchFamily="49" charset="0"/>
                <a:ea typeface="Meiryo" panose="020B0604030504040204" pitchFamily="34" charset="-128"/>
                <a:cs typeface="Courier New" panose="02070309020205020404" pitchFamily="49" charset="0"/>
              </a:rPr>
              <a:t>)</a:t>
            </a:r>
          </a:p>
          <a:p>
            <a:pPr marL="135731" algn="l">
              <a:defRPr sz="4500"/>
            </a:pPr>
            <a:endParaRPr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STEP4：</a:t>
            </a:r>
            <a:r>
              <a:rPr sz="1400" b="1" dirty="0">
                <a:latin typeface="Courier New" panose="02070309020205020404" pitchFamily="49" charset="0"/>
                <a:ea typeface="Meiryo" panose="020B0604030504040204" pitchFamily="34" charset="-128"/>
                <a:cs typeface="Courier New" panose="02070309020205020404" pitchFamily="49" charset="0"/>
              </a:rPr>
              <a:t>傾きと切片を求める</a:t>
            </a:r>
            <a:endParaRPr lang="en-US"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coef</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_</a:t>
            </a:r>
            <a:r>
              <a:rPr sz="1400" b="1" dirty="0">
                <a:latin typeface="Courier New" panose="02070309020205020404" pitchFamily="49" charset="0"/>
                <a:ea typeface="Meiryo" panose="020B0604030504040204" pitchFamily="34" charset="-128"/>
                <a:cs typeface="Courier New" panose="02070309020205020404" pitchFamily="49" charset="0"/>
              </a:rPr>
              <a:t>           </a:t>
            </a: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intercept_ </a:t>
            </a:r>
            <a:r>
              <a:rPr sz="1400" b="1" dirty="0">
                <a:latin typeface="Courier New" panose="02070309020205020404" pitchFamily="49" charset="0"/>
                <a:ea typeface="Meiryo" panose="020B0604030504040204" pitchFamily="34" charset="-128"/>
                <a:cs typeface="Courier New" panose="02070309020205020404" pitchFamily="49" charset="0"/>
              </a:rPr>
              <a:t>    </a:t>
            </a:r>
            <a:r>
              <a:rPr lang="en-US" sz="1400" b="1" dirty="0">
                <a:latin typeface="Courier New" panose="02070309020205020404" pitchFamily="49" charset="0"/>
                <a:ea typeface="Meiryo" panose="020B0604030504040204" pitchFamily="34" charset="-128"/>
                <a:cs typeface="Courier New" panose="02070309020205020404" pitchFamily="49" charset="0"/>
              </a:rPr>
              <a:t> </a:t>
            </a:r>
          </a:p>
          <a:p>
            <a:pPr marL="135731" algn="l">
              <a:defRPr sz="4500"/>
            </a:pPr>
            <a:endParaRPr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STEP5：</a:t>
            </a:r>
            <a:r>
              <a:rPr sz="1400" b="1" dirty="0">
                <a:latin typeface="Courier New" panose="02070309020205020404" pitchFamily="49" charset="0"/>
                <a:ea typeface="Meiryo" panose="020B0604030504040204" pitchFamily="34" charset="-128"/>
                <a:cs typeface="Courier New" panose="02070309020205020404" pitchFamily="49" charset="0"/>
              </a:rPr>
              <a:t>予測を行う</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predict</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新たな</a:t>
            </a:r>
            <a:r>
              <a:rPr lang="en-US" sz="1400" b="1" dirty="0" err="1">
                <a:latin typeface="Courier New" panose="02070309020205020404" pitchFamily="49" charset="0"/>
                <a:ea typeface="Meiryo" panose="020B0604030504040204" pitchFamily="34" charset="-128"/>
                <a:cs typeface="Courier New" panose="02070309020205020404" pitchFamily="49" charset="0"/>
              </a:rPr>
              <a:t>x</a:t>
            </a:r>
            <a:r>
              <a:rPr sz="1400" b="1" dirty="0">
                <a:latin typeface="Courier New" panose="02070309020205020404" pitchFamily="49" charset="0"/>
                <a:ea typeface="Meiryo" panose="020B0604030504040204" pitchFamily="34" charset="-128"/>
                <a:cs typeface="Courier New" panose="02070309020205020404" pitchFamily="49" charset="0"/>
              </a:rPr>
              <a:t>)</a:t>
            </a:r>
            <a:endParaRPr lang="en-US"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endParaRPr lang="en-US"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endParaRPr lang="en-US"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STEP6：</a:t>
            </a:r>
            <a:r>
              <a:rPr lang="ja-JP" altLang="en-US" sz="1400" b="1">
                <a:latin typeface="Courier New" panose="02070309020205020404" pitchFamily="49" charset="0"/>
                <a:ea typeface="Meiryo" panose="020B0604030504040204" pitchFamily="34" charset="-128"/>
                <a:cs typeface="Courier New" panose="02070309020205020404" pitchFamily="49" charset="0"/>
              </a:rPr>
              <a:t>モデルの評価：</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en-US" altLang="ja-JP" sz="1400" b="1" dirty="0">
                <a:solidFill>
                  <a:srgbClr val="FF0000"/>
                </a:solidFill>
                <a:latin typeface="Courier New" panose="02070309020205020404" pitchFamily="49" charset="0"/>
                <a:ea typeface="Meiryo" panose="020B0604030504040204" pitchFamily="34" charset="-128"/>
                <a:cs typeface="Courier New" panose="02070309020205020404" pitchFamily="49" charset="0"/>
              </a:rPr>
              <a:t>score</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特徴量</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正解値</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sz="1400" b="1" dirty="0">
                <a:latin typeface="Courier New" panose="02070309020205020404" pitchFamily="49" charset="0"/>
                <a:ea typeface="Meiryo" panose="020B0604030504040204" pitchFamily="34" charset="-128"/>
                <a:cs typeface="Courier New" panose="02070309020205020404" pitchFamily="49" charset="0"/>
              </a:rPr>
              <a:t> </a:t>
            </a:r>
          </a:p>
        </p:txBody>
      </p:sp>
      <p:sp>
        <p:nvSpPr>
          <p:cNvPr id="3" name="①学習モデルの選択(今回は線形回帰)…">
            <a:extLst>
              <a:ext uri="{FF2B5EF4-FFF2-40B4-BE49-F238E27FC236}">
                <a16:creationId xmlns:a16="http://schemas.microsoft.com/office/drawing/2014/main" id="{66A0FF6D-41DD-0C29-07F9-12285EB82238}"/>
              </a:ext>
            </a:extLst>
          </p:cNvPr>
          <p:cNvSpPr txBox="1"/>
          <p:nvPr/>
        </p:nvSpPr>
        <p:spPr>
          <a:xfrm>
            <a:off x="4817533" y="1244733"/>
            <a:ext cx="4106334" cy="3670236"/>
          </a:xfrm>
          <a:prstGeom prst="rect">
            <a:avLst/>
          </a:prstGeom>
          <a:ln w="3810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STEP1：</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データの用意</a:t>
            </a:r>
          </a:p>
          <a:p>
            <a:pPr marL="135731" algn="l">
              <a:defRPr sz="4500"/>
            </a:pPr>
            <a:r>
              <a:rPr lang="ja-JP" altLang="en-US" sz="1400" b="1">
                <a:latin typeface="Courier New" panose="02070309020205020404" pitchFamily="49" charset="0"/>
                <a:ea typeface="Meiryo" panose="020B0604030504040204" pitchFamily="34" charset="-128"/>
                <a:cs typeface="Courier New" panose="02070309020205020404" pitchFamily="49" charset="0"/>
              </a:rPr>
              <a:t>　　特徴量と正解値のデータフレーム</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endParaRPr lang="en-US"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STEP2：</a:t>
            </a:r>
            <a:r>
              <a:rPr sz="1400" b="1" dirty="0">
                <a:latin typeface="Courier New" panose="02070309020205020404" pitchFamily="49" charset="0"/>
                <a:ea typeface="Meiryo" panose="020B0604030504040204" pitchFamily="34" charset="-128"/>
                <a:cs typeface="Courier New" panose="02070309020205020404" pitchFamily="49" charset="0"/>
              </a:rPr>
              <a:t>学習モデルの選択</a:t>
            </a: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 = </a:t>
            </a:r>
            <a:r>
              <a:rPr sz="1400" b="1" dirty="0" err="1">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L</a:t>
            </a:r>
            <a:r>
              <a:rPr lang="en-US" sz="1400" b="1" dirty="0" err="1">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ogistic</a:t>
            </a:r>
            <a:r>
              <a:rPr sz="1400" b="1" dirty="0" err="1">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Regression</a:t>
            </a:r>
            <a:r>
              <a:rPr sz="1400" b="1" dirty="0">
                <a:latin typeface="Courier New" panose="02070309020205020404" pitchFamily="49" charset="0"/>
                <a:ea typeface="Meiryo" panose="020B0604030504040204" pitchFamily="34" charset="-128"/>
                <a:cs typeface="Courier New" panose="02070309020205020404" pitchFamily="49" charset="0"/>
              </a:rPr>
              <a:t>()</a:t>
            </a:r>
          </a:p>
          <a:p>
            <a:pPr marL="135731" algn="l">
              <a:defRPr sz="4500"/>
            </a:pPr>
            <a:endParaRPr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STEP3：</a:t>
            </a:r>
            <a:r>
              <a:rPr sz="1400" b="1" dirty="0">
                <a:latin typeface="Courier New" panose="02070309020205020404" pitchFamily="49" charset="0"/>
                <a:ea typeface="Meiryo" panose="020B0604030504040204" pitchFamily="34" charset="-128"/>
                <a:cs typeface="Courier New" panose="02070309020205020404" pitchFamily="49" charset="0"/>
              </a:rPr>
              <a:t>データを入れて学習させる</a:t>
            </a: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fit</a:t>
            </a:r>
            <a:r>
              <a:rPr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特徴量</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正解値</a:t>
            </a:r>
            <a:r>
              <a:rPr sz="1400" b="1" dirty="0">
                <a:latin typeface="Courier New" panose="02070309020205020404" pitchFamily="49" charset="0"/>
                <a:ea typeface="Meiryo" panose="020B0604030504040204" pitchFamily="34" charset="-128"/>
                <a:cs typeface="Courier New" panose="02070309020205020404" pitchFamily="49" charset="0"/>
              </a:rPr>
              <a:t>)</a:t>
            </a:r>
          </a:p>
          <a:p>
            <a:pPr marL="135731" algn="l">
              <a:defRPr sz="4500"/>
            </a:pPr>
            <a:endParaRPr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STEP4：</a:t>
            </a:r>
            <a:r>
              <a:rPr sz="1400" b="1" dirty="0">
                <a:latin typeface="Courier New" panose="02070309020205020404" pitchFamily="49" charset="0"/>
                <a:ea typeface="Meiryo" panose="020B0604030504040204" pitchFamily="34" charset="-128"/>
                <a:cs typeface="Courier New" panose="02070309020205020404" pitchFamily="49" charset="0"/>
              </a:rPr>
              <a:t>傾きと切片を求める</a:t>
            </a:r>
            <a:endParaRPr lang="en-US"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coef</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_</a:t>
            </a:r>
            <a:endParaRPr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   (</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intercept_</a:t>
            </a:r>
            <a:endParaRPr sz="14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endParaRPr sz="800" b="1" dirty="0">
              <a:latin typeface="Courier New" panose="02070309020205020404" pitchFamily="49" charset="0"/>
              <a:ea typeface="Meiryo" panose="020B0604030504040204" pitchFamily="34" charset="-128"/>
              <a:cs typeface="Courier New" panose="02070309020205020404" pitchFamily="49" charset="0"/>
            </a:endParaRPr>
          </a:p>
          <a:p>
            <a:pPr marL="135731" algn="l">
              <a:defRPr sz="4500"/>
            </a:pPr>
            <a:r>
              <a:rPr lang="en-US" sz="1400" b="1" dirty="0">
                <a:latin typeface="Courier New" panose="02070309020205020404" pitchFamily="49" charset="0"/>
                <a:ea typeface="Meiryo" panose="020B0604030504040204" pitchFamily="34" charset="-128"/>
                <a:cs typeface="Courier New" panose="02070309020205020404" pitchFamily="49" charset="0"/>
              </a:rPr>
              <a:t>STEP5：</a:t>
            </a:r>
            <a:r>
              <a:rPr sz="1400" b="1" dirty="0">
                <a:latin typeface="Courier New" panose="02070309020205020404" pitchFamily="49" charset="0"/>
                <a:ea typeface="Meiryo" panose="020B0604030504040204" pitchFamily="34" charset="-128"/>
                <a:cs typeface="Courier New" panose="02070309020205020404" pitchFamily="49" charset="0"/>
              </a:rPr>
              <a:t>予測を行う</a:t>
            </a:r>
            <a:endParaRPr lang="en-US" sz="1400" b="1" dirty="0">
              <a:latin typeface="Courier New" panose="02070309020205020404" pitchFamily="49" charset="0"/>
              <a:ea typeface="Meiryo" panose="020B0604030504040204" pitchFamily="34" charset="-128"/>
              <a:cs typeface="Courier New" panose="02070309020205020404" pitchFamily="49" charset="0"/>
            </a:endParaRPr>
          </a:p>
          <a:p>
            <a:pPr marL="535781" indent="-11906" algn="l">
              <a:defRPr sz="4500"/>
            </a:pP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モデル名</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a:solidFill>
                  <a:schemeClr val="accent5">
                    <a:hueOff val="-82419"/>
                    <a:satOff val="-9513"/>
                    <a:lumOff val="-16343"/>
                  </a:schemeClr>
                </a:solidFill>
                <a:latin typeface="Courier New" panose="02070309020205020404" pitchFamily="49" charset="0"/>
                <a:ea typeface="Meiryo" panose="020B0604030504040204" pitchFamily="34" charset="-128"/>
                <a:cs typeface="Courier New" panose="02070309020205020404" pitchFamily="49" charset="0"/>
              </a:rPr>
              <a:t>predict</a:t>
            </a:r>
            <a:r>
              <a:rPr sz="1400" b="1" dirty="0">
                <a:latin typeface="Courier New" panose="02070309020205020404" pitchFamily="49" charset="0"/>
                <a:ea typeface="Meiryo" panose="020B0604030504040204" pitchFamily="34" charset="-128"/>
                <a:cs typeface="Courier New" panose="02070309020205020404" pitchFamily="49" charset="0"/>
              </a:rPr>
              <a:t>(</a:t>
            </a:r>
            <a:r>
              <a:rPr sz="1400" b="1" dirty="0" err="1">
                <a:latin typeface="Courier New" panose="02070309020205020404" pitchFamily="49" charset="0"/>
                <a:ea typeface="Meiryo" panose="020B0604030504040204" pitchFamily="34" charset="-128"/>
                <a:cs typeface="Courier New" panose="02070309020205020404" pitchFamily="49" charset="0"/>
              </a:rPr>
              <a:t>新たな</a:t>
            </a:r>
            <a:r>
              <a:rPr lang="en-US" sz="1400" b="1" dirty="0" err="1">
                <a:latin typeface="Courier New" panose="02070309020205020404" pitchFamily="49" charset="0"/>
                <a:ea typeface="Meiryo" panose="020B0604030504040204" pitchFamily="34" charset="-128"/>
                <a:cs typeface="Courier New" panose="02070309020205020404" pitchFamily="49" charset="0"/>
              </a:rPr>
              <a:t>x</a:t>
            </a:r>
            <a:r>
              <a:rPr sz="1400" b="1" dirty="0">
                <a:latin typeface="Courier New" panose="02070309020205020404" pitchFamily="49" charset="0"/>
                <a:ea typeface="Meiryo" panose="020B0604030504040204" pitchFamily="34" charset="-128"/>
                <a:cs typeface="Courier New" panose="02070309020205020404" pitchFamily="49" charset="0"/>
              </a:rPr>
              <a:t>) </a:t>
            </a:r>
            <a:endParaRPr lang="en-US" sz="1400" b="1" dirty="0">
              <a:latin typeface="Courier New" panose="02070309020205020404" pitchFamily="49" charset="0"/>
              <a:ea typeface="Meiryo" panose="020B0604030504040204" pitchFamily="34" charset="-128"/>
              <a:cs typeface="Courier New" panose="02070309020205020404" pitchFamily="49" charset="0"/>
            </a:endParaRPr>
          </a:p>
          <a:p>
            <a:pPr marL="535781" indent="-11906" algn="l">
              <a:defRPr sz="4500"/>
            </a:pP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en-US" altLang="ja-JP" sz="1400" b="1" dirty="0" err="1">
                <a:solidFill>
                  <a:srgbClr val="FF0000"/>
                </a:solidFill>
                <a:latin typeface="Courier New" panose="02070309020205020404" pitchFamily="49" charset="0"/>
                <a:ea typeface="Meiryo" panose="020B0604030504040204" pitchFamily="34" charset="-128"/>
                <a:cs typeface="Courier New" panose="02070309020205020404" pitchFamily="49" charset="0"/>
              </a:rPr>
              <a:t>predict_proba</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新たな</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x</a:t>
            </a:r>
            <a:r>
              <a:rPr lang="ja-JP" altLang="en-US" sz="1400" b="1">
                <a:latin typeface="Courier New" panose="02070309020205020404" pitchFamily="49" charset="0"/>
                <a:ea typeface="Meiryo" panose="020B0604030504040204" pitchFamily="34" charset="-128"/>
                <a:cs typeface="Courier New" panose="02070309020205020404" pitchFamily="49" charset="0"/>
              </a:rPr>
              <a:t>）</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535781" indent="-11906" algn="l">
              <a:defRPr sz="4500"/>
            </a:pPr>
            <a:endParaRPr lang="en-US" altLang="ja-JP" sz="800" b="1" dirty="0">
              <a:latin typeface="Courier New" panose="02070309020205020404" pitchFamily="49" charset="0"/>
              <a:ea typeface="Meiryo" panose="020B0604030504040204" pitchFamily="34" charset="-128"/>
              <a:cs typeface="Courier New" panose="02070309020205020404" pitchFamily="49" charset="0"/>
            </a:endParaRPr>
          </a:p>
          <a:p>
            <a:pPr marL="169664" indent="-47625" algn="l">
              <a:defRPr sz="4500"/>
            </a:pPr>
            <a:r>
              <a:rPr lang="en-US" altLang="ja-JP" sz="1400" b="1" dirty="0">
                <a:latin typeface="Courier New" panose="02070309020205020404" pitchFamily="49" charset="0"/>
                <a:ea typeface="Meiryo" panose="020B0604030504040204" pitchFamily="34" charset="-128"/>
                <a:cs typeface="Courier New" panose="02070309020205020404" pitchFamily="49" charset="0"/>
              </a:rPr>
              <a:t>STEP6</a:t>
            </a:r>
            <a:r>
              <a:rPr lang="ja-JP" altLang="en-US" sz="1400" b="1">
                <a:latin typeface="Courier New" panose="02070309020205020404" pitchFamily="49" charset="0"/>
                <a:ea typeface="Meiryo" panose="020B0604030504040204" pitchFamily="34" charset="-128"/>
                <a:cs typeface="Courier New" panose="02070309020205020404" pitchFamily="49" charset="0"/>
              </a:rPr>
              <a:t>：モデルの評価</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marL="169664" indent="-47625" algn="l">
              <a:defRPr sz="4500"/>
            </a:pP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en-US" altLang="ja-JP" sz="1400" b="1" dirty="0">
                <a:solidFill>
                  <a:srgbClr val="FF0000"/>
                </a:solidFill>
                <a:latin typeface="Courier New" panose="02070309020205020404" pitchFamily="49" charset="0"/>
                <a:ea typeface="Meiryo" panose="020B0604030504040204" pitchFamily="34" charset="-128"/>
                <a:cs typeface="Courier New" panose="02070309020205020404" pitchFamily="49" charset="0"/>
              </a:rPr>
              <a:t>score</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特徴量</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400" b="1">
                <a:latin typeface="Courier New" panose="02070309020205020404" pitchFamily="49" charset="0"/>
                <a:ea typeface="Meiryo" panose="020B0604030504040204" pitchFamily="34" charset="-128"/>
                <a:cs typeface="Courier New" panose="02070309020205020404" pitchFamily="49" charset="0"/>
              </a:rPr>
              <a:t>正解値</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a:t>
            </a:r>
            <a:endParaRPr lang="ja-JP" altLang="en-US" sz="1400" b="1">
              <a:latin typeface="Courier New" panose="02070309020205020404" pitchFamily="49" charset="0"/>
              <a:ea typeface="Meiryo" panose="020B0604030504040204" pitchFamily="34" charset="-128"/>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25DABE74-7F84-EE3B-77A6-FE0B67616F81}"/>
              </a:ext>
            </a:extLst>
          </p:cNvPr>
          <p:cNvSpPr>
            <a:spLocks noGrp="1"/>
          </p:cNvSpPr>
          <p:nvPr>
            <p:ph type="sldNum" sz="quarter" idx="2"/>
          </p:nvPr>
        </p:nvSpPr>
        <p:spPr/>
        <p:txBody>
          <a:bodyPr/>
          <a:lstStyle/>
          <a:p>
            <a:fld id="{86CB4B4D-7CA3-9044-876B-883B54F8677D}" type="slidenum">
              <a:rPr lang="en-US" altLang="ja-JP" smtClean="0"/>
              <a:t>32</a:t>
            </a:fld>
            <a:endParaRPr lang="ja-JP" alt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33" name="まとめ"/>
          <p:cNvSpPr txBox="1"/>
          <p:nvPr/>
        </p:nvSpPr>
        <p:spPr>
          <a:xfrm>
            <a:off x="4191573" y="59691"/>
            <a:ext cx="904094" cy="3847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4600">
                <a:solidFill>
                  <a:srgbClr val="FFFFFF"/>
                </a:solidFill>
              </a:defRPr>
            </a:lvl1pPr>
          </a:lstStyle>
          <a:p>
            <a:r>
              <a:rPr sz="2250" err="1"/>
              <a:t>まとめ</a:t>
            </a:r>
            <a:endParaRPr sz="2250"/>
          </a:p>
        </p:txBody>
      </p:sp>
      <p:sp>
        <p:nvSpPr>
          <p:cNvPr id="734" name="機械学習の一歩目として、…"/>
          <p:cNvSpPr txBox="1"/>
          <p:nvPr/>
        </p:nvSpPr>
        <p:spPr>
          <a:xfrm>
            <a:off x="1971151" y="751020"/>
            <a:ext cx="5424563" cy="65402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a:defRPr sz="4500"/>
            </a:pPr>
            <a:r>
              <a:rPr sz="2000" err="1"/>
              <a:t>機械学習の一歩目として</a:t>
            </a:r>
            <a:r>
              <a:rPr sz="2000"/>
              <a:t>、</a:t>
            </a:r>
          </a:p>
          <a:p>
            <a:pPr>
              <a:defRPr sz="4500"/>
            </a:pPr>
            <a:r>
              <a:rPr sz="2000" err="1">
                <a:solidFill>
                  <a:schemeClr val="accent1"/>
                </a:solidFill>
              </a:rPr>
              <a:t>線形回帰</a:t>
            </a:r>
            <a:r>
              <a:rPr sz="2000" err="1"/>
              <a:t>と</a:t>
            </a:r>
            <a:r>
              <a:rPr sz="2000" err="1">
                <a:solidFill>
                  <a:srgbClr val="92D050"/>
                </a:solidFill>
              </a:rPr>
              <a:t>ロジスティック回帰</a:t>
            </a:r>
            <a:r>
              <a:rPr sz="2000" err="1"/>
              <a:t>を実践しました</a:t>
            </a:r>
            <a:endParaRPr sz="2000"/>
          </a:p>
        </p:txBody>
      </p:sp>
      <p:sp>
        <p:nvSpPr>
          <p:cNvPr id="4" name="スライド番号プレースホルダー 3">
            <a:extLst>
              <a:ext uri="{FF2B5EF4-FFF2-40B4-BE49-F238E27FC236}">
                <a16:creationId xmlns:a16="http://schemas.microsoft.com/office/drawing/2014/main" id="{25DABE74-7F84-EE3B-77A6-FE0B67616F81}"/>
              </a:ext>
            </a:extLst>
          </p:cNvPr>
          <p:cNvSpPr>
            <a:spLocks noGrp="1"/>
          </p:cNvSpPr>
          <p:nvPr>
            <p:ph type="sldNum" sz="quarter" idx="2"/>
          </p:nvPr>
        </p:nvSpPr>
        <p:spPr/>
        <p:txBody>
          <a:bodyPr/>
          <a:lstStyle/>
          <a:p>
            <a:fld id="{86CB4B4D-7CA3-9044-876B-883B54F8677D}" type="slidenum">
              <a:rPr lang="en-US" altLang="ja-JP" smtClean="0"/>
              <a:t>33</a:t>
            </a:fld>
            <a:endParaRPr lang="ja-JP" altLang="en-US"/>
          </a:p>
        </p:txBody>
      </p:sp>
      <p:sp>
        <p:nvSpPr>
          <p:cNvPr id="5" name="テキスト ボックス 4">
            <a:extLst>
              <a:ext uri="{FF2B5EF4-FFF2-40B4-BE49-F238E27FC236}">
                <a16:creationId xmlns:a16="http://schemas.microsoft.com/office/drawing/2014/main" id="{E754385D-04B1-D24D-0E21-ABB5E3A6C824}"/>
              </a:ext>
            </a:extLst>
          </p:cNvPr>
          <p:cNvSpPr txBox="1"/>
          <p:nvPr/>
        </p:nvSpPr>
        <p:spPr>
          <a:xfrm>
            <a:off x="786235" y="1638503"/>
            <a:ext cx="7773303"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回帰モデルは回帰式ではっきりと学習済みモデルの内容がわかるため</a:t>
            </a:r>
            <a:endPar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kumimoji="0" lang="ja-JP" altLang="en-US" sz="1800" b="0" i="0" u="sng"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「ホワイトボックスモデル」</a:t>
            </a:r>
            <a:r>
              <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と呼ばれる</a:t>
            </a:r>
            <a:endPar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endPar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ja-JP" altLang="en-US" sz="1800"/>
              <a:t>個人がどの特徴量によって、</a:t>
            </a:r>
            <a:r>
              <a:rPr lang="en-US" altLang="ja-JP" sz="1800"/>
              <a:t>1/0</a:t>
            </a:r>
            <a:r>
              <a:rPr lang="ja-JP" altLang="en-US" sz="1800"/>
              <a:t>に分類されるかなど理屈がわかりやすい</a:t>
            </a:r>
            <a:endParaRPr lang="en-US" altLang="ja-JP" sz="1800"/>
          </a:p>
          <a:p>
            <a:pPr marL="0" marR="0" indent="0" algn="l" defTabSz="825500" rtl="0" fontAlgn="auto" latinLnBrk="0" hangingPunct="0">
              <a:lnSpc>
                <a:spcPct val="100000"/>
              </a:lnSpc>
              <a:spcBef>
                <a:spcPts val="0"/>
              </a:spcBef>
              <a:spcAft>
                <a:spcPts val="0"/>
              </a:spcAft>
              <a:buClrTx/>
              <a:buSzTx/>
              <a:buFontTx/>
              <a:buNone/>
              <a:tabLst/>
            </a:pPr>
            <a:endPar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ja-JP" altLang="en-US" sz="1800"/>
              <a:t>しかし、線形関数やシグモイド関数に</a:t>
            </a:r>
            <a:r>
              <a:rPr lang="ja-JP" altLang="en-US" sz="1800" u="sng">
                <a:solidFill>
                  <a:srgbClr val="FF0000"/>
                </a:solidFill>
              </a:rPr>
              <a:t>データが当てはまっているとは限らない</a:t>
            </a:r>
            <a:r>
              <a:rPr lang="ja-JP" altLang="en-US" sz="1800"/>
              <a:t>ため、予測性能がそれほど高くならないこともある</a:t>
            </a:r>
            <a:endParaRPr lang="en-US" altLang="ja-JP" sz="1800"/>
          </a:p>
          <a:p>
            <a:pPr marL="0" marR="0" indent="0" algn="l" defTabSz="825500" rtl="0" fontAlgn="auto" latinLnBrk="0" hangingPunct="0">
              <a:lnSpc>
                <a:spcPct val="100000"/>
              </a:lnSpc>
              <a:spcBef>
                <a:spcPts val="0"/>
              </a:spcBef>
              <a:spcAft>
                <a:spcPts val="0"/>
              </a:spcAft>
              <a:buClrTx/>
              <a:buSzTx/>
              <a:buFontTx/>
              <a:buNone/>
              <a:tabLst/>
            </a:pPr>
            <a:endParaRPr kumimoji="0" lang="en-US" altLang="ja-JP"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今後は予測性能を高める様々なアルゴリズムの機械学習を行う</a:t>
            </a:r>
          </a:p>
        </p:txBody>
      </p:sp>
    </p:spTree>
    <p:extLst>
      <p:ext uri="{BB962C8B-B14F-4D97-AF65-F5344CB8AC3E}">
        <p14:creationId xmlns:p14="http://schemas.microsoft.com/office/powerpoint/2010/main" val="8342811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1AF576E8-60C0-BC95-C4E9-BB1B3D54FC97}"/>
              </a:ext>
            </a:extLst>
          </p:cNvPr>
          <p:cNvSpPr/>
          <p:nvPr/>
        </p:nvSpPr>
        <p:spPr>
          <a:xfrm>
            <a:off x="260350" y="264724"/>
            <a:ext cx="865505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r>
              <a:rPr lang="ja-JP" altLang="en-US" sz="2800" b="1"/>
              <a:t>演習</a:t>
            </a:r>
            <a:r>
              <a:rPr lang="en-US" altLang="ja-JP" sz="2800" b="1"/>
              <a:t>11</a:t>
            </a:r>
            <a:r>
              <a:rPr lang="ja-JP" altLang="en-US" sz="2800" b="1"/>
              <a:t>：課題</a:t>
            </a:r>
            <a:endParaRPr sz="2800" b="1"/>
          </a:p>
        </p:txBody>
      </p:sp>
      <p:sp>
        <p:nvSpPr>
          <p:cNvPr id="2" name="テキスト ボックス 1">
            <a:extLst>
              <a:ext uri="{FF2B5EF4-FFF2-40B4-BE49-F238E27FC236}">
                <a16:creationId xmlns:a16="http://schemas.microsoft.com/office/drawing/2014/main" id="{910EE8A5-ECBC-F11E-8DFA-682FA41591E1}"/>
              </a:ext>
            </a:extLst>
          </p:cNvPr>
          <p:cNvSpPr txBox="1"/>
          <p:nvPr/>
        </p:nvSpPr>
        <p:spPr>
          <a:xfrm>
            <a:off x="355908" y="1707705"/>
            <a:ext cx="8655050"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defTabSz="825500">
              <a:spcBef>
                <a:spcPts val="1200"/>
              </a:spcBef>
              <a:buFontTx/>
              <a:buAutoNum type="arabicParenBoth"/>
            </a:pPr>
            <a:r>
              <a:rPr lang="en-US" altLang="ja-JP" sz="1600" err="1"/>
              <a:t>breast_cancer</a:t>
            </a:r>
            <a:r>
              <a:rPr lang="ja-JP" altLang="en-US" sz="1600"/>
              <a:t>データのデータセットで特徴量を</a:t>
            </a:r>
            <a:r>
              <a:rPr lang="en-US" altLang="ja-JP" sz="1600"/>
              <a:t>11~20</a:t>
            </a:r>
            <a:r>
              <a:rPr lang="ja-JP" altLang="en-US" sz="1600"/>
              <a:t>個目</a:t>
            </a:r>
            <a:r>
              <a:rPr lang="en-US" altLang="ja-JP" sz="1600"/>
              <a:t>(</a:t>
            </a:r>
            <a:r>
              <a:rPr lang="ja-JP" altLang="en-US" sz="1600"/>
              <a:t>インデックス番号</a:t>
            </a:r>
            <a:r>
              <a:rPr lang="en-US" altLang="ja-JP" sz="1600"/>
              <a:t>10~19)</a:t>
            </a:r>
            <a:r>
              <a:rPr lang="ja-JP" altLang="en-US" sz="1600"/>
              <a:t>の特徴量データ</a:t>
            </a:r>
            <a:r>
              <a:rPr lang="en-US" altLang="ja-JP" sz="1600"/>
              <a:t>(x_bc20)</a:t>
            </a:r>
            <a:r>
              <a:rPr lang="ja-JP" altLang="en-US" sz="1600"/>
              <a:t>を作成してください。（コード</a:t>
            </a:r>
            <a:r>
              <a:rPr lang="en-US" altLang="ja-JP" sz="1600"/>
              <a:t>)</a:t>
            </a:r>
          </a:p>
          <a:p>
            <a:pPr marL="342900" indent="-342900" algn="l" defTabSz="825500">
              <a:spcBef>
                <a:spcPts val="1200"/>
              </a:spcBef>
              <a:buFontTx/>
              <a:buAutoNum type="arabicParenBoth"/>
            </a:pPr>
            <a:r>
              <a:rPr lang="en-US" altLang="ja-JP" sz="1600"/>
              <a:t>(1)</a:t>
            </a:r>
            <a:r>
              <a:rPr lang="ja-JP" altLang="en-US" sz="1600"/>
              <a:t>のデータを用いて</a:t>
            </a:r>
            <a:r>
              <a:rPr lang="en-US" altLang="ja-JP" sz="1600"/>
              <a:t>radius error</a:t>
            </a:r>
            <a:r>
              <a:rPr lang="ja-JP" altLang="en-US" sz="1600"/>
              <a:t>の平均値、最小値、最大値を記載してください（出力結果</a:t>
            </a:r>
            <a:r>
              <a:rPr lang="en-US" altLang="ja-JP" sz="1600"/>
              <a:t>)</a:t>
            </a:r>
          </a:p>
          <a:p>
            <a:pPr marL="342900" indent="-342900" algn="l" defTabSz="825500">
              <a:spcBef>
                <a:spcPts val="1200"/>
              </a:spcBef>
              <a:buFontTx/>
              <a:buAutoNum type="arabicParenBoth"/>
            </a:pPr>
            <a:r>
              <a:rPr lang="en-US" altLang="ja-JP" sz="1600"/>
              <a:t>(1)</a:t>
            </a:r>
            <a:r>
              <a:rPr lang="ja-JP" altLang="en-US" sz="1600"/>
              <a:t>のデータを用いて</a:t>
            </a:r>
            <a:r>
              <a:rPr lang="en-US" altLang="ja-JP" sz="1600"/>
              <a:t>x_bc20</a:t>
            </a:r>
            <a:r>
              <a:rPr lang="ja-JP" altLang="en-US" sz="1600"/>
              <a:t>データと</a:t>
            </a:r>
            <a:r>
              <a:rPr lang="en-US" altLang="ja-JP" sz="1600" err="1"/>
              <a:t>y_bc</a:t>
            </a:r>
            <a:r>
              <a:rPr lang="ja-JP" altLang="en-US" sz="1600"/>
              <a:t>データを分割し、</a:t>
            </a:r>
            <a:r>
              <a:rPr lang="en-US" altLang="ja-JP" sz="1600"/>
              <a:t>test</a:t>
            </a:r>
            <a:r>
              <a:rPr lang="ja-JP" altLang="en-US" sz="1600"/>
              <a:t>データを作成するときに全体の</a:t>
            </a:r>
            <a:r>
              <a:rPr lang="en-US" altLang="ja-JP" sz="1600"/>
              <a:t>20%</a:t>
            </a:r>
            <a:r>
              <a:rPr lang="ja-JP" altLang="en-US" sz="1600"/>
              <a:t>で、乱数シード値を</a:t>
            </a:r>
            <a:r>
              <a:rPr lang="en-US" altLang="ja-JP" sz="1600"/>
              <a:t>”0”</a:t>
            </a:r>
            <a:r>
              <a:rPr lang="ja-JP" altLang="en-US" sz="1600"/>
              <a:t>にしてデータを作成するコードを記載してください。（コード</a:t>
            </a:r>
            <a:r>
              <a:rPr lang="en-US" altLang="ja-JP" sz="1600"/>
              <a:t>)</a:t>
            </a:r>
          </a:p>
          <a:p>
            <a:pPr marR="0" algn="l" defTabSz="825500" rtl="0" fontAlgn="auto" latinLnBrk="0" hangingPunct="0">
              <a:spcBef>
                <a:spcPts val="1200"/>
              </a:spcBef>
              <a:spcAft>
                <a:spcPts val="0"/>
              </a:spcAft>
              <a:buClrTx/>
              <a:buSzTx/>
              <a:tabLst/>
            </a:pPr>
            <a:r>
              <a:rPr lang="en-US" altLang="ja-JP" sz="1800" b="1" u="sng">
                <a:latin typeface="Meiryo" panose="020B0604030504040204" pitchFamily="34" charset="-128"/>
                <a:ea typeface="Meiryo" panose="020B0604030504040204" pitchFamily="34" charset="-128"/>
              </a:rPr>
              <a:t>(3)</a:t>
            </a:r>
            <a:r>
              <a:rPr lang="ja-JP" altLang="en-US" sz="1800" b="1" u="sng">
                <a:latin typeface="Meiryo" panose="020B0604030504040204" pitchFamily="34" charset="-128"/>
                <a:ea typeface="Meiryo" panose="020B0604030504040204" pitchFamily="34" charset="-128"/>
              </a:rPr>
              <a:t>のデータでロジスティック回帰を行なってください。</a:t>
            </a:r>
            <a:endParaRPr lang="en-US" altLang="ja-JP" sz="1800" b="1" u="sng">
              <a:latin typeface="Meiryo" panose="020B0604030504040204" pitchFamily="34" charset="-128"/>
              <a:ea typeface="Meiryo" panose="020B0604030504040204" pitchFamily="34" charset="-128"/>
            </a:endParaRPr>
          </a:p>
          <a:p>
            <a:pPr marR="0" algn="l" defTabSz="825500" rtl="0" fontAlgn="auto" latinLnBrk="0" hangingPunct="0">
              <a:spcBef>
                <a:spcPts val="1200"/>
              </a:spcBef>
              <a:spcAft>
                <a:spcPts val="0"/>
              </a:spcAft>
              <a:buClrTx/>
              <a:buSzTx/>
              <a:tabLst/>
            </a:pPr>
            <a:r>
              <a:rPr lang="en-US" altLang="ja-JP" sz="1600"/>
              <a:t>(4)</a:t>
            </a:r>
            <a:r>
              <a:rPr lang="ja-JP" altLang="en-US" sz="1600"/>
              <a:t>正解率、</a:t>
            </a:r>
            <a:r>
              <a:rPr lang="en-US" altLang="ja-JP" sz="1600"/>
              <a:t>(5)AUC</a:t>
            </a:r>
            <a:r>
              <a:rPr kumimoji="0" lang="ja-JP" altLang="en-US" sz="1600" b="0" i="0" u="none" strike="noStrike" cap="none" spc="0" normalizeH="0">
                <a:ln>
                  <a:noFill/>
                </a:ln>
                <a:solidFill>
                  <a:srgbClr val="000000"/>
                </a:solidFill>
                <a:effectLst/>
                <a:uFillTx/>
                <a:latin typeface="ヒラギノ角ゴ ProN W6"/>
                <a:ea typeface="ヒラギノ角ゴ ProN W6"/>
                <a:cs typeface="ヒラギノ角ゴ ProN W6"/>
                <a:sym typeface="ヒラギノ角ゴ ProN W6"/>
              </a:rPr>
              <a:t>を回答してください。（出力結果</a:t>
            </a:r>
            <a:r>
              <a:rPr kumimoji="0" lang="en-US" altLang="ja-JP" sz="1600" b="0" i="0" u="none" strike="noStrike" cap="none" spc="0" normalizeH="0">
                <a:ln>
                  <a:noFill/>
                </a:ln>
                <a:solidFill>
                  <a:srgbClr val="000000"/>
                </a:solidFill>
                <a:effectLst/>
                <a:uFillTx/>
                <a:latin typeface="ヒラギノ角ゴ ProN W6"/>
                <a:ea typeface="ヒラギノ角ゴ ProN W6"/>
                <a:cs typeface="ヒラギノ角ゴ ProN W6"/>
                <a:sym typeface="ヒラギノ角ゴ ProN W6"/>
              </a:rPr>
              <a:t>)</a:t>
            </a:r>
          </a:p>
        </p:txBody>
      </p:sp>
      <p:sp>
        <p:nvSpPr>
          <p:cNvPr id="3" name="スライド番号プレースホルダー 2">
            <a:extLst>
              <a:ext uri="{FF2B5EF4-FFF2-40B4-BE49-F238E27FC236}">
                <a16:creationId xmlns:a16="http://schemas.microsoft.com/office/drawing/2014/main" id="{619E8840-3D49-D5D7-07BE-1FEFB6BA66F4}"/>
              </a:ext>
            </a:extLst>
          </p:cNvPr>
          <p:cNvSpPr>
            <a:spLocks noGrp="1"/>
          </p:cNvSpPr>
          <p:nvPr>
            <p:ph type="sldNum" sz="quarter" idx="2"/>
          </p:nvPr>
        </p:nvSpPr>
        <p:spPr/>
        <p:txBody>
          <a:bodyPr/>
          <a:lstStyle/>
          <a:p>
            <a:fld id="{86CB4B4D-7CA3-9044-876B-883B54F8677D}" type="slidenum">
              <a:rPr lang="en-US" altLang="ja-JP" smtClean="0"/>
              <a:t>34</a:t>
            </a:fld>
            <a:endParaRPr lang="ja-JP" altLang="en-US"/>
          </a:p>
        </p:txBody>
      </p:sp>
      <p:sp>
        <p:nvSpPr>
          <p:cNvPr id="6" name="テキスト ボックス 5">
            <a:extLst>
              <a:ext uri="{FF2B5EF4-FFF2-40B4-BE49-F238E27FC236}">
                <a16:creationId xmlns:a16="http://schemas.microsoft.com/office/drawing/2014/main" id="{FF80FFA3-EEFF-0775-BB64-CCE61D83A3CC}"/>
              </a:ext>
            </a:extLst>
          </p:cNvPr>
          <p:cNvSpPr txBox="1"/>
          <p:nvPr/>
        </p:nvSpPr>
        <p:spPr>
          <a:xfrm>
            <a:off x="364096" y="905562"/>
            <a:ext cx="841104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1800" dirty="0" err="1"/>
              <a:t>Webclass</a:t>
            </a:r>
            <a:r>
              <a:rPr lang="ja-JP" altLang="en-US" sz="1800"/>
              <a:t>で課題を提出してください。締め切りは</a:t>
            </a:r>
            <a:r>
              <a:rPr lang="en-US" altLang="ja-JP" sz="1800" dirty="0">
                <a:solidFill>
                  <a:srgbClr val="FF0000"/>
                </a:solidFill>
              </a:rPr>
              <a:t>2024/02/01 23:59</a:t>
            </a:r>
            <a:r>
              <a:rPr lang="ja-JP" altLang="en-US" sz="1800"/>
              <a:t>まで</a:t>
            </a:r>
            <a:endParaRPr lang="en-US" altLang="ja-JP" sz="1800" dirty="0"/>
          </a:p>
        </p:txBody>
      </p:sp>
      <p:sp>
        <p:nvSpPr>
          <p:cNvPr id="5" name="テキスト ボックス 4">
            <a:extLst>
              <a:ext uri="{FF2B5EF4-FFF2-40B4-BE49-F238E27FC236}">
                <a16:creationId xmlns:a16="http://schemas.microsoft.com/office/drawing/2014/main" id="{5C685235-9477-1A3B-F2B0-7216C542A944}"/>
              </a:ext>
            </a:extLst>
          </p:cNvPr>
          <p:cNvSpPr txBox="1"/>
          <p:nvPr/>
        </p:nvSpPr>
        <p:spPr>
          <a:xfrm>
            <a:off x="458675" y="1328114"/>
            <a:ext cx="79476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800" b="1" u="sng">
                <a:latin typeface="Meiryo" panose="020B0604030504040204" pitchFamily="34" charset="-128"/>
                <a:ea typeface="Meiryo" panose="020B0604030504040204" pitchFamily="34" charset="-128"/>
              </a:rPr>
              <a:t>ばらつきに着目した変数</a:t>
            </a:r>
            <a:r>
              <a:rPr lang="en-US" altLang="ja-JP" sz="1800" b="1" u="sng" dirty="0">
                <a:latin typeface="Meiryo" panose="020B0604030504040204" pitchFamily="34" charset="-128"/>
                <a:ea typeface="Meiryo" panose="020B0604030504040204" pitchFamily="34" charset="-128"/>
              </a:rPr>
              <a:t>(</a:t>
            </a:r>
            <a:r>
              <a:rPr lang="ja-JP" altLang="en-US" sz="1800" b="1" u="sng">
                <a:latin typeface="Meiryo" panose="020B0604030504040204" pitchFamily="34" charset="-128"/>
                <a:ea typeface="Meiryo" panose="020B0604030504040204" pitchFamily="34" charset="-128"/>
              </a:rPr>
              <a:t>標準誤差</a:t>
            </a:r>
            <a:r>
              <a:rPr lang="en-US" altLang="ja-JP" sz="1800" b="1" u="sng" dirty="0">
                <a:latin typeface="Meiryo" panose="020B0604030504040204" pitchFamily="34" charset="-128"/>
                <a:ea typeface="Meiryo" panose="020B0604030504040204" pitchFamily="34" charset="-128"/>
              </a:rPr>
              <a:t>)</a:t>
            </a:r>
            <a:r>
              <a:rPr lang="ja-JP" altLang="en-US" sz="1800" b="1" u="sng">
                <a:latin typeface="Meiryo" panose="020B0604030504040204" pitchFamily="34" charset="-128"/>
                <a:ea typeface="Meiryo" panose="020B0604030504040204" pitchFamily="34" charset="-128"/>
              </a:rPr>
              <a:t>を特徴量として使って解析してください</a:t>
            </a:r>
            <a:endParaRPr kumimoji="0" lang="ja-JP" altLang="en-US" sz="1800" b="1" i="0" u="sng" strike="noStrike" cap="none" spc="0" normalizeH="0" baseline="0">
              <a:ln>
                <a:noFill/>
              </a:ln>
              <a:solidFill>
                <a:srgbClr val="000000"/>
              </a:solidFill>
              <a:effectLst/>
              <a:uFillTx/>
              <a:latin typeface="Meiryo" panose="020B0604030504040204" pitchFamily="34" charset="-128"/>
              <a:ea typeface="Meiryo" panose="020B0604030504040204" pitchFamily="34" charset="-128"/>
              <a:sym typeface="ヒラギノ角ゴ ProN W6"/>
            </a:endParaRPr>
          </a:p>
        </p:txBody>
      </p:sp>
    </p:spTree>
    <p:extLst>
      <p:ext uri="{BB962C8B-B14F-4D97-AF65-F5344CB8AC3E}">
        <p14:creationId xmlns:p14="http://schemas.microsoft.com/office/powerpoint/2010/main" val="6950871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6" name="線形回帰で88歳の歯周病の歯の本数を予測する"/>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4" name="①学習モデルの選択(今回は線形回帰)…">
            <a:extLst>
              <a:ext uri="{FF2B5EF4-FFF2-40B4-BE49-F238E27FC236}">
                <a16:creationId xmlns:a16="http://schemas.microsoft.com/office/drawing/2014/main" id="{C8775A28-93F9-D68E-1E7E-06FC3BA85228}"/>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STEP0：Google </a:t>
            </a:r>
            <a:r>
              <a:rPr lang="en-US" sz="2000" b="1" err="1">
                <a:latin typeface="Hiragino Maru Gothic ProN W4" panose="020F0400000000000000" pitchFamily="34" charset="-128"/>
                <a:ea typeface="Hiragino Maru Gothic ProN W4" panose="020F0400000000000000" pitchFamily="34" charset="-128"/>
              </a:rPr>
              <a:t>Colaboratoryの立ち上げ</a:t>
            </a:r>
            <a:endParaRPr lang="en-US" sz="2000" b="1">
              <a:latin typeface="Hiragino Maru Gothic ProN W4" panose="020F0400000000000000" pitchFamily="34" charset="-128"/>
              <a:ea typeface="Hiragino Maru Gothic ProN W4" panose="020F0400000000000000" pitchFamily="34" charset="-128"/>
            </a:endParaRPr>
          </a:p>
        </p:txBody>
      </p:sp>
      <p:sp>
        <p:nvSpPr>
          <p:cNvPr id="3" name="スライド番号プレースホルダー 2">
            <a:extLst>
              <a:ext uri="{FF2B5EF4-FFF2-40B4-BE49-F238E27FC236}">
                <a16:creationId xmlns:a16="http://schemas.microsoft.com/office/drawing/2014/main" id="{8B33F92A-F4AC-F233-E7B6-6E548844EC2A}"/>
              </a:ext>
            </a:extLst>
          </p:cNvPr>
          <p:cNvSpPr>
            <a:spLocks noGrp="1"/>
          </p:cNvSpPr>
          <p:nvPr>
            <p:ph type="sldNum" sz="quarter" idx="2"/>
          </p:nvPr>
        </p:nvSpPr>
        <p:spPr/>
        <p:txBody>
          <a:bodyPr/>
          <a:lstStyle/>
          <a:p>
            <a:fld id="{86CB4B4D-7CA3-9044-876B-883B54F8677D}" type="slidenum">
              <a:rPr lang="en-US" altLang="ja-JP" smtClean="0"/>
              <a:t>4</a:t>
            </a:fld>
            <a:endParaRPr lang="ja-JP" altLang="en-US"/>
          </a:p>
        </p:txBody>
      </p:sp>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848B3FC6-AAA9-C4F4-771C-68DF54740C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144" y="1382737"/>
            <a:ext cx="6649452" cy="3386537"/>
          </a:xfrm>
          <a:prstGeom prst="rect">
            <a:avLst/>
          </a:prstGeom>
        </p:spPr>
      </p:pic>
      <p:sp>
        <p:nvSpPr>
          <p:cNvPr id="5" name="テキスト ボックス 4">
            <a:extLst>
              <a:ext uri="{FF2B5EF4-FFF2-40B4-BE49-F238E27FC236}">
                <a16:creationId xmlns:a16="http://schemas.microsoft.com/office/drawing/2014/main" id="{3AC587A5-BB42-A6DE-EBF3-14A07EE51C45}"/>
              </a:ext>
            </a:extLst>
          </p:cNvPr>
          <p:cNvSpPr txBox="1"/>
          <p:nvPr/>
        </p:nvSpPr>
        <p:spPr>
          <a:xfrm>
            <a:off x="4431917" y="2274232"/>
            <a:ext cx="407323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演習</a:t>
            </a:r>
            <a:r>
              <a:rPr kumimoji="0" lang="en-US" altLang="ja-JP" sz="32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11</a:t>
            </a:r>
            <a:r>
              <a:rPr kumimoji="0" lang="ja-JP" altLang="en-US" sz="32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コード</a:t>
            </a:r>
            <a:r>
              <a:rPr kumimoji="0" lang="en-US" altLang="ja-JP" sz="32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.ipynb</a:t>
            </a:r>
            <a:endParaRPr kumimoji="0" lang="ja-JP" altLang="en-US" sz="30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endParaRPr>
          </a:p>
        </p:txBody>
      </p:sp>
      <p:sp>
        <p:nvSpPr>
          <p:cNvPr id="6" name="①学習モデルの選択…">
            <a:extLst>
              <a:ext uri="{FF2B5EF4-FFF2-40B4-BE49-F238E27FC236}">
                <a16:creationId xmlns:a16="http://schemas.microsoft.com/office/drawing/2014/main" id="{EEA9F41F-E457-A24E-33E1-B3ACDDA60CC3}"/>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rgbClr val="FF0000"/>
                </a:solidFill>
              </a:rPr>
              <a:t>STEP0</a:t>
            </a:r>
            <a:r>
              <a:rPr lang="en-US" sz="1200">
                <a:solidFill>
                  <a:srgbClr val="FF0000"/>
                </a:solidFill>
              </a:rPr>
              <a:t>：事前準備</a:t>
            </a:r>
          </a:p>
          <a:p>
            <a:pPr marL="92075" indent="-41275" algn="l">
              <a:defRPr sz="4500"/>
            </a:pPr>
            <a:r>
              <a:rPr lang="en-US" sz="1200">
                <a:solidFill>
                  <a:schemeClr val="tx1"/>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Tree>
    <p:extLst>
      <p:ext uri="{BB962C8B-B14F-4D97-AF65-F5344CB8AC3E}">
        <p14:creationId xmlns:p14="http://schemas.microsoft.com/office/powerpoint/2010/main" val="14926813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6" name="線形回帰で88歳の歯周病の歯の本数を予測する"/>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4" name="①学習モデルの選択(今回は線形回帰)…">
            <a:extLst>
              <a:ext uri="{FF2B5EF4-FFF2-40B4-BE49-F238E27FC236}">
                <a16:creationId xmlns:a16="http://schemas.microsoft.com/office/drawing/2014/main" id="{C8775A28-93F9-D68E-1E7E-06FC3BA85228}"/>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STEP1：データの用意</a:t>
            </a:r>
          </a:p>
        </p:txBody>
      </p:sp>
      <p:sp>
        <p:nvSpPr>
          <p:cNvPr id="3" name="スライド番号プレースホルダー 2">
            <a:extLst>
              <a:ext uri="{FF2B5EF4-FFF2-40B4-BE49-F238E27FC236}">
                <a16:creationId xmlns:a16="http://schemas.microsoft.com/office/drawing/2014/main" id="{8B33F92A-F4AC-F233-E7B6-6E548844EC2A}"/>
              </a:ext>
            </a:extLst>
          </p:cNvPr>
          <p:cNvSpPr>
            <a:spLocks noGrp="1"/>
          </p:cNvSpPr>
          <p:nvPr>
            <p:ph type="sldNum" sz="quarter" idx="2"/>
          </p:nvPr>
        </p:nvSpPr>
        <p:spPr/>
        <p:txBody>
          <a:bodyPr/>
          <a:lstStyle/>
          <a:p>
            <a:fld id="{86CB4B4D-7CA3-9044-876B-883B54F8677D}" type="slidenum">
              <a:rPr lang="en-US" altLang="ja-JP" smtClean="0"/>
              <a:t>5</a:t>
            </a:fld>
            <a:endParaRPr lang="ja-JP" altLang="en-US"/>
          </a:p>
        </p:txBody>
      </p:sp>
      <p:sp>
        <p:nvSpPr>
          <p:cNvPr id="5" name="テキスト ボックス 4">
            <a:extLst>
              <a:ext uri="{FF2B5EF4-FFF2-40B4-BE49-F238E27FC236}">
                <a16:creationId xmlns:a16="http://schemas.microsoft.com/office/drawing/2014/main" id="{D1901E35-D479-0987-5367-FA198BD772E6}"/>
              </a:ext>
            </a:extLst>
          </p:cNvPr>
          <p:cNvSpPr txBox="1"/>
          <p:nvPr/>
        </p:nvSpPr>
        <p:spPr>
          <a:xfrm>
            <a:off x="652310" y="2058789"/>
            <a:ext cx="806224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前回の続きのため、配布した演習</a:t>
            </a:r>
            <a:r>
              <a:rPr lang="en-US" altLang="ja-JP" sz="2400"/>
              <a:t>11</a:t>
            </a:r>
            <a:r>
              <a:rPr lang="ja-JP" altLang="en-US" sz="2400"/>
              <a:t>コード</a:t>
            </a:r>
            <a:r>
              <a:rPr kumimoji="0" lang="en-US" altLang="ja-JP"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a:t>
            </a:r>
            <a:endParaRPr kumimoji="0" lang="en-US" altLang="ja-JP"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825500" rtl="0" fontAlgn="auto" latinLnBrk="0" hangingPunct="0">
              <a:lnSpc>
                <a:spcPct val="150000"/>
              </a:lnSpc>
              <a:spcBef>
                <a:spcPts val="0"/>
              </a:spcBef>
              <a:spcAft>
                <a:spcPts val="0"/>
              </a:spcAft>
              <a:buClrTx/>
              <a:buSzTx/>
              <a:buFontTx/>
              <a:buNone/>
              <a:tabLst/>
            </a:pPr>
            <a:r>
              <a:rPr kumimoji="0" lang="ja-JP" altLang="en-US" sz="24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コード</a:t>
            </a:r>
            <a:r>
              <a:rPr kumimoji="0" lang="en-US" altLang="ja-JP" sz="24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11-1~</a:t>
            </a:r>
            <a:r>
              <a:rPr kumimoji="0" lang="ja-JP" altLang="en-US" sz="24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コード</a:t>
            </a:r>
            <a:r>
              <a:rPr kumimoji="0" lang="en-US" altLang="ja-JP" sz="24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11-</a:t>
            </a:r>
            <a:r>
              <a:rPr lang="en-US" altLang="ja-JP" sz="2400">
                <a:solidFill>
                  <a:srgbClr val="FF0000"/>
                </a:solidFill>
              </a:rPr>
              <a:t>2</a:t>
            </a:r>
            <a:r>
              <a:rPr kumimoji="0" lang="ja-JP" altLang="en-US"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を実行してください</a:t>
            </a:r>
          </a:p>
        </p:txBody>
      </p:sp>
      <p:sp>
        <p:nvSpPr>
          <p:cNvPr id="6" name="①学習モデルの選択…">
            <a:extLst>
              <a:ext uri="{FF2B5EF4-FFF2-40B4-BE49-F238E27FC236}">
                <a16:creationId xmlns:a16="http://schemas.microsoft.com/office/drawing/2014/main" id="{FB917712-953C-9934-9B07-270C7AEC16CF}"/>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2" name="右矢印 1">
            <a:extLst>
              <a:ext uri="{FF2B5EF4-FFF2-40B4-BE49-F238E27FC236}">
                <a16:creationId xmlns:a16="http://schemas.microsoft.com/office/drawing/2014/main" id="{8A4A6771-8C5D-72D7-4DCB-FC433B66B00B}"/>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1174615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矢印">
            <a:extLst>
              <a:ext uri="{FF2B5EF4-FFF2-40B4-BE49-F238E27FC236}">
                <a16:creationId xmlns:a16="http://schemas.microsoft.com/office/drawing/2014/main" id="{2D1BFB41-7511-86FE-CD8E-32C2ECFB917E}"/>
              </a:ext>
            </a:extLst>
          </p:cNvPr>
          <p:cNvSpPr/>
          <p:nvPr/>
        </p:nvSpPr>
        <p:spPr>
          <a:xfrm rot="16200000">
            <a:off x="5267742" y="2693250"/>
            <a:ext cx="504000" cy="396000"/>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3"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defRPr sz="4700">
                <a:solidFill>
                  <a:srgbClr val="FFFFFF"/>
                </a:solidFill>
              </a:defRPr>
            </a:lvl1pPr>
          </a:lstStyle>
          <a:p>
            <a:pPr algn="l"/>
            <a:r>
              <a:rPr sz="2400" err="1"/>
              <a:t>機械学習の流れ</a:t>
            </a:r>
            <a:r>
              <a:rPr lang="ja-JP" altLang="en-US" sz="2400"/>
              <a:t>のまとめ</a:t>
            </a:r>
            <a:endParaRPr sz="2400"/>
          </a:p>
        </p:txBody>
      </p:sp>
      <p:sp>
        <p:nvSpPr>
          <p:cNvPr id="2" name="正方形/長方形 1">
            <a:extLst>
              <a:ext uri="{FF2B5EF4-FFF2-40B4-BE49-F238E27FC236}">
                <a16:creationId xmlns:a16="http://schemas.microsoft.com/office/drawing/2014/main" id="{0C758FEB-6EAB-8E69-8118-A797534FFADC}"/>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BFE6EA63-9DAA-2555-582E-E42590794D50}"/>
              </a:ext>
            </a:extLst>
          </p:cNvPr>
          <p:cNvSpPr txBox="1"/>
          <p:nvPr/>
        </p:nvSpPr>
        <p:spPr>
          <a:xfrm>
            <a:off x="604977" y="746708"/>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E1A508EF-0A45-4B17-C1FB-CA59E0F41A8A}"/>
              </a:ext>
            </a:extLst>
          </p:cNvPr>
          <p:cNvSpPr/>
          <p:nvPr/>
        </p:nvSpPr>
        <p:spPr>
          <a:xfrm>
            <a:off x="706687" y="1625376"/>
            <a:ext cx="1104281" cy="1276146"/>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四角形">
            <a:extLst>
              <a:ext uri="{FF2B5EF4-FFF2-40B4-BE49-F238E27FC236}">
                <a16:creationId xmlns:a16="http://schemas.microsoft.com/office/drawing/2014/main" id="{18DD79AA-06BC-314D-9D08-2F7D2B632892}"/>
              </a:ext>
            </a:extLst>
          </p:cNvPr>
          <p:cNvSpPr/>
          <p:nvPr/>
        </p:nvSpPr>
        <p:spPr>
          <a:xfrm>
            <a:off x="2117686" y="1595189"/>
            <a:ext cx="715224" cy="1300778"/>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8443A3A5-985A-054C-11EB-A75EE2997AAA}"/>
              </a:ext>
            </a:extLst>
          </p:cNvPr>
          <p:cNvSpPr txBox="1"/>
          <p:nvPr/>
        </p:nvSpPr>
        <p:spPr>
          <a:xfrm>
            <a:off x="536378" y="1270349"/>
            <a:ext cx="1370568" cy="253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400"/>
              <a:t>x(</a:t>
            </a:r>
            <a:r>
              <a:rPr sz="1400" err="1"/>
              <a:t>特徴量データ</a:t>
            </a:r>
            <a:r>
              <a:rPr sz="1400"/>
              <a:t>)</a:t>
            </a:r>
          </a:p>
        </p:txBody>
      </p:sp>
      <p:sp>
        <p:nvSpPr>
          <p:cNvPr id="8" name="y(正解データ)">
            <a:extLst>
              <a:ext uri="{FF2B5EF4-FFF2-40B4-BE49-F238E27FC236}">
                <a16:creationId xmlns:a16="http://schemas.microsoft.com/office/drawing/2014/main" id="{9464AF04-270A-E307-B736-C24BD6A72646}"/>
              </a:ext>
            </a:extLst>
          </p:cNvPr>
          <p:cNvSpPr txBox="1"/>
          <p:nvPr/>
        </p:nvSpPr>
        <p:spPr>
          <a:xfrm>
            <a:off x="1954314" y="1264077"/>
            <a:ext cx="1192634" cy="253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400"/>
              <a:t>y(</a:t>
            </a:r>
            <a:r>
              <a:rPr sz="1400" err="1"/>
              <a:t>正解データ</a:t>
            </a:r>
            <a:r>
              <a:rPr sz="1400"/>
              <a:t>)</a:t>
            </a:r>
          </a:p>
        </p:txBody>
      </p:sp>
      <p:sp>
        <p:nvSpPr>
          <p:cNvPr id="9" name="四角形">
            <a:extLst>
              <a:ext uri="{FF2B5EF4-FFF2-40B4-BE49-F238E27FC236}">
                <a16:creationId xmlns:a16="http://schemas.microsoft.com/office/drawing/2014/main" id="{C786A7A9-7F0D-3A50-CF77-CC3299B07A75}"/>
              </a:ext>
            </a:extLst>
          </p:cNvPr>
          <p:cNvSpPr/>
          <p:nvPr/>
        </p:nvSpPr>
        <p:spPr>
          <a:xfrm>
            <a:off x="720176" y="3421520"/>
            <a:ext cx="1064611" cy="761326"/>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6153F75D-D2B4-E497-1156-C161D9B03C79}"/>
              </a:ext>
            </a:extLst>
          </p:cNvPr>
          <p:cNvSpPr/>
          <p:nvPr/>
        </p:nvSpPr>
        <p:spPr>
          <a:xfrm>
            <a:off x="2117686" y="3397691"/>
            <a:ext cx="715224" cy="76132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96300243-3345-C5D2-4E7C-01C603BCCA1D}"/>
              </a:ext>
            </a:extLst>
          </p:cNvPr>
          <p:cNvSpPr txBox="1"/>
          <p:nvPr/>
        </p:nvSpPr>
        <p:spPr>
          <a:xfrm>
            <a:off x="866893" y="1962841"/>
            <a:ext cx="783869"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x_train</a:t>
            </a:r>
            <a:endParaRPr sz="1600"/>
          </a:p>
        </p:txBody>
      </p:sp>
      <p:sp>
        <p:nvSpPr>
          <p:cNvPr id="12" name="y_train">
            <a:extLst>
              <a:ext uri="{FF2B5EF4-FFF2-40B4-BE49-F238E27FC236}">
                <a16:creationId xmlns:a16="http://schemas.microsoft.com/office/drawing/2014/main" id="{D4201FBC-FE9B-4092-6955-E0B881786ED5}"/>
              </a:ext>
            </a:extLst>
          </p:cNvPr>
          <p:cNvSpPr txBox="1"/>
          <p:nvPr/>
        </p:nvSpPr>
        <p:spPr>
          <a:xfrm>
            <a:off x="2082563" y="1962841"/>
            <a:ext cx="78547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y_train</a:t>
            </a:r>
            <a:endParaRPr sz="1600"/>
          </a:p>
        </p:txBody>
      </p:sp>
      <p:sp>
        <p:nvSpPr>
          <p:cNvPr id="13" name="y_test">
            <a:extLst>
              <a:ext uri="{FF2B5EF4-FFF2-40B4-BE49-F238E27FC236}">
                <a16:creationId xmlns:a16="http://schemas.microsoft.com/office/drawing/2014/main" id="{EBB7B1BE-280E-9B45-65C5-E37A223B4748}"/>
              </a:ext>
            </a:extLst>
          </p:cNvPr>
          <p:cNvSpPr txBox="1"/>
          <p:nvPr/>
        </p:nvSpPr>
        <p:spPr>
          <a:xfrm>
            <a:off x="2099487" y="3605499"/>
            <a:ext cx="703719"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y_test</a:t>
            </a:r>
            <a:endParaRPr sz="1600"/>
          </a:p>
        </p:txBody>
      </p:sp>
      <p:sp>
        <p:nvSpPr>
          <p:cNvPr id="14" name="x_test">
            <a:extLst>
              <a:ext uri="{FF2B5EF4-FFF2-40B4-BE49-F238E27FC236}">
                <a16:creationId xmlns:a16="http://schemas.microsoft.com/office/drawing/2014/main" id="{48BE39E3-2B68-C097-C657-DB1F76881ADF}"/>
              </a:ext>
            </a:extLst>
          </p:cNvPr>
          <p:cNvSpPr txBox="1"/>
          <p:nvPr/>
        </p:nvSpPr>
        <p:spPr>
          <a:xfrm>
            <a:off x="879864" y="3650057"/>
            <a:ext cx="702116"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600" err="1"/>
              <a:t>x_test</a:t>
            </a:r>
            <a:endParaRPr sz="1600"/>
          </a:p>
        </p:txBody>
      </p:sp>
      <p:sp>
        <p:nvSpPr>
          <p:cNvPr id="15" name="角丸四角形">
            <a:extLst>
              <a:ext uri="{FF2B5EF4-FFF2-40B4-BE49-F238E27FC236}">
                <a16:creationId xmlns:a16="http://schemas.microsoft.com/office/drawing/2014/main" id="{B9A4E1DA-5E40-1C2B-6649-399D25FCDD78}"/>
              </a:ext>
            </a:extLst>
          </p:cNvPr>
          <p:cNvSpPr/>
          <p:nvPr/>
        </p:nvSpPr>
        <p:spPr>
          <a:xfrm>
            <a:off x="3645733" y="1713559"/>
            <a:ext cx="962978" cy="884038"/>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B6E4521B-12FE-BAD7-EAE9-18364AF18F76}"/>
              </a:ext>
            </a:extLst>
          </p:cNvPr>
          <p:cNvSpPr txBox="1"/>
          <p:nvPr/>
        </p:nvSpPr>
        <p:spPr>
          <a:xfrm>
            <a:off x="3359385" y="836488"/>
            <a:ext cx="2465420" cy="284693"/>
          </a:xfrm>
          <a:prstGeom prst="rect">
            <a:avLst/>
          </a:prstGeom>
          <a:solidFill>
            <a:schemeClr val="accent3">
              <a:alpha val="5138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a:t>STEP2:</a:t>
            </a:r>
            <a:r>
              <a:rPr sz="1600" b="1"/>
              <a:t>学習モデルの選定</a:t>
            </a:r>
          </a:p>
        </p:txBody>
      </p:sp>
      <p:sp>
        <p:nvSpPr>
          <p:cNvPr id="17" name="学習">
            <a:extLst>
              <a:ext uri="{FF2B5EF4-FFF2-40B4-BE49-F238E27FC236}">
                <a16:creationId xmlns:a16="http://schemas.microsoft.com/office/drawing/2014/main" id="{2F399788-6649-8627-C5AF-F74AF0C7E867}"/>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5200"/>
            </a:lvl1pPr>
          </a:lstStyle>
          <a:p>
            <a:r>
              <a:rPr lang="ja-JP" altLang="en-US" sz="1950"/>
              <a:t>モデル</a:t>
            </a:r>
            <a:endParaRPr sz="1950"/>
          </a:p>
        </p:txBody>
      </p:sp>
      <p:sp>
        <p:nvSpPr>
          <p:cNvPr id="18" name="矢印">
            <a:extLst>
              <a:ext uri="{FF2B5EF4-FFF2-40B4-BE49-F238E27FC236}">
                <a16:creationId xmlns:a16="http://schemas.microsoft.com/office/drawing/2014/main" id="{CA4D8809-0743-A278-ACE8-B735D31B9652}"/>
              </a:ext>
            </a:extLst>
          </p:cNvPr>
          <p:cNvSpPr/>
          <p:nvPr/>
        </p:nvSpPr>
        <p:spPr>
          <a:xfrm rot="5400000">
            <a:off x="3880111" y="1229027"/>
            <a:ext cx="494221"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14E36294-94C6-0348-F643-B81FB80F11D3}"/>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9936C211-AC40-A73F-ACB7-B85B710C8D58}"/>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A72191B2-BE49-70E5-0680-EB5B8B18198C}"/>
              </a:ext>
            </a:extLst>
          </p:cNvPr>
          <p:cNvSpPr/>
          <p:nvPr/>
        </p:nvSpPr>
        <p:spPr>
          <a:xfrm>
            <a:off x="5054716" y="1713559"/>
            <a:ext cx="962978" cy="884038"/>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5732AC3D-6931-1DD5-ED58-E9E3F09A7D56}"/>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defRPr sz="4200"/>
            </a:pPr>
            <a:r>
              <a:rPr sz="1575"/>
              <a:t>学習済み</a:t>
            </a:r>
          </a:p>
          <a:p>
            <a:pPr>
              <a:defRPr sz="4200"/>
            </a:pPr>
            <a:r>
              <a:rPr sz="1575"/>
              <a:t>モデル</a:t>
            </a:r>
          </a:p>
        </p:txBody>
      </p:sp>
      <p:sp>
        <p:nvSpPr>
          <p:cNvPr id="23" name="矢印">
            <a:extLst>
              <a:ext uri="{FF2B5EF4-FFF2-40B4-BE49-F238E27FC236}">
                <a16:creationId xmlns:a16="http://schemas.microsoft.com/office/drawing/2014/main" id="{42F29D89-FFF6-A7CC-8AEE-7F75557158DB}"/>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2D975FA7-D819-4419-47AB-FF52A54A49CC}"/>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EA99C611-2468-4056-CD83-37311EC710A7}"/>
              </a:ext>
            </a:extLst>
          </p:cNvPr>
          <p:cNvSpPr/>
          <p:nvPr/>
        </p:nvSpPr>
        <p:spPr>
          <a:xfrm>
            <a:off x="6830447" y="1720544"/>
            <a:ext cx="1252919" cy="761326"/>
          </a:xfrm>
          <a:prstGeom prst="roundRect">
            <a:avLst>
              <a:gd name="adj" fmla="val 15000"/>
            </a:avLst>
          </a:prstGeom>
          <a:solidFill>
            <a:schemeClr val="accent5">
              <a:hueOff val="-82419"/>
              <a:satOff val="-9513"/>
              <a:lumOff val="-16343"/>
              <a:alpha val="5887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ABCA7142-21B6-16C3-D473-ED3340625348}"/>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5C82BF32-7947-7805-25A4-3D0A1ABAB491}"/>
              </a:ext>
            </a:extLst>
          </p:cNvPr>
          <p:cNvSpPr/>
          <p:nvPr/>
        </p:nvSpPr>
        <p:spPr>
          <a:xfrm>
            <a:off x="6185399" y="204315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70AD7E68-EA68-129A-0546-7EC4BE79927E}"/>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6E14EE7E-B237-9C14-A963-6CFED98D5B6C}"/>
              </a:ext>
            </a:extLst>
          </p:cNvPr>
          <p:cNvSpPr/>
          <p:nvPr/>
        </p:nvSpPr>
        <p:spPr>
          <a:xfrm rot="5400000">
            <a:off x="7127870" y="2674992"/>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71B50671-2267-1FF6-180E-ADE5A90CA073}"/>
              </a:ext>
            </a:extLst>
          </p:cNvPr>
          <p:cNvSpPr/>
          <p:nvPr/>
        </p:nvSpPr>
        <p:spPr>
          <a:xfrm>
            <a:off x="6474779" y="3362394"/>
            <a:ext cx="1949045" cy="656196"/>
          </a:xfrm>
          <a:prstGeom prst="roundRect">
            <a:avLst>
              <a:gd name="adj" fmla="val 17403"/>
            </a:avLst>
          </a:prstGeom>
          <a:solidFill>
            <a:schemeClr val="accent5">
              <a:hueOff val="-82419"/>
              <a:satOff val="-9513"/>
              <a:lumOff val="-16343"/>
              <a:alpha val="5887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924F87CD-9610-3569-80BF-A9F99BF1D0AC}"/>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6BC1ABAD-5B2E-BB43-0595-47BB223C91D5}"/>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2851FEFB-FDE7-56AF-18A5-B79332F3B2A0}"/>
              </a:ext>
            </a:extLst>
          </p:cNvPr>
          <p:cNvSpPr txBox="1"/>
          <p:nvPr/>
        </p:nvSpPr>
        <p:spPr>
          <a:xfrm>
            <a:off x="6141250" y="4145171"/>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STEP6:</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9EAFF106-84DE-B802-E7F3-A58A51D3760C}"/>
              </a:ext>
            </a:extLst>
          </p:cNvPr>
          <p:cNvSpPr>
            <a:spLocks noGrp="1"/>
          </p:cNvSpPr>
          <p:nvPr>
            <p:ph type="sldNum" sz="quarter" idx="2"/>
          </p:nvPr>
        </p:nvSpPr>
        <p:spPr/>
        <p:txBody>
          <a:bodyPr/>
          <a:lstStyle/>
          <a:p>
            <a:fld id="{86CB4B4D-7CA3-9044-876B-883B54F8677D}" type="slidenum">
              <a:rPr lang="en-US" altLang="ja-JP" smtClean="0"/>
              <a:t>6</a:t>
            </a:fld>
            <a:endParaRPr lang="ja-JP" altLang="en-US"/>
          </a:p>
        </p:txBody>
      </p:sp>
      <p:cxnSp>
        <p:nvCxnSpPr>
          <p:cNvPr id="36" name="直線コネクタ 35">
            <a:extLst>
              <a:ext uri="{FF2B5EF4-FFF2-40B4-BE49-F238E27FC236}">
                <a16:creationId xmlns:a16="http://schemas.microsoft.com/office/drawing/2014/main" id="{9AB7AC68-A115-6DB9-B34D-DA1EA62802B0}"/>
              </a:ext>
            </a:extLst>
          </p:cNvPr>
          <p:cNvCxnSpPr/>
          <p:nvPr/>
        </p:nvCxnSpPr>
        <p:spPr>
          <a:xfrm>
            <a:off x="1227802" y="3154680"/>
            <a:ext cx="4356000"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F8386547-D48E-4ED1-56A8-D471EB64BA3D}"/>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37BE570D-B9CD-BBA8-F3DE-E3C1E0D92260}"/>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42" name="テキスト ボックス 41">
            <a:extLst>
              <a:ext uri="{FF2B5EF4-FFF2-40B4-BE49-F238E27FC236}">
                <a16:creationId xmlns:a16="http://schemas.microsoft.com/office/drawing/2014/main" id="{66045D0E-DEAD-7521-9F1E-8D5897E929C7}"/>
              </a:ext>
            </a:extLst>
          </p:cNvPr>
          <p:cNvSpPr txBox="1"/>
          <p:nvPr/>
        </p:nvSpPr>
        <p:spPr>
          <a:xfrm>
            <a:off x="5680078" y="261814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STEP5:</a:t>
            </a:r>
            <a:r>
              <a:rPr kumimoji="0" lang="ja-JP" altLang="en-US" sz="20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予測</a:t>
            </a:r>
          </a:p>
        </p:txBody>
      </p:sp>
      <p:sp>
        <p:nvSpPr>
          <p:cNvPr id="33" name="テキスト ボックス 32">
            <a:extLst>
              <a:ext uri="{FF2B5EF4-FFF2-40B4-BE49-F238E27FC236}">
                <a16:creationId xmlns:a16="http://schemas.microsoft.com/office/drawing/2014/main" id="{C5BEC15D-7522-5A27-C738-51DD83CE7877}"/>
              </a:ext>
            </a:extLst>
          </p:cNvPr>
          <p:cNvSpPr txBox="1"/>
          <p:nvPr/>
        </p:nvSpPr>
        <p:spPr>
          <a:xfrm>
            <a:off x="5536204" y="1281875"/>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00B0F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傾きと切片</a:t>
            </a:r>
          </a:p>
        </p:txBody>
      </p:sp>
    </p:spTree>
    <p:extLst>
      <p:ext uri="{BB962C8B-B14F-4D97-AF65-F5344CB8AC3E}">
        <p14:creationId xmlns:p14="http://schemas.microsoft.com/office/powerpoint/2010/main" val="23699364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p:cNvSpPr txBox="1"/>
          <p:nvPr/>
        </p:nvSpPr>
        <p:spPr>
          <a:xfrm>
            <a:off x="0" y="49686"/>
            <a:ext cx="9138149" cy="469359"/>
          </a:xfrm>
          <a:prstGeom prst="rect">
            <a:avLst/>
          </a:prstGeom>
          <a:solidFill>
            <a:srgbClr val="FFC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defRPr sz="4700">
                <a:solidFill>
                  <a:srgbClr val="FFFFFF"/>
                </a:solidFill>
              </a:defRPr>
            </a:lvl1pPr>
          </a:lstStyle>
          <a:p>
            <a:r>
              <a:rPr sz="2800" err="1"/>
              <a:t>機械学習の流れ</a:t>
            </a:r>
            <a:r>
              <a:rPr lang="ja-JP" altLang="en-US" sz="2800"/>
              <a:t>のまとめ</a:t>
            </a:r>
            <a:endParaRPr sz="2800"/>
          </a:p>
        </p:txBody>
      </p:sp>
      <p:sp>
        <p:nvSpPr>
          <p:cNvPr id="2" name="正方形/長方形 1">
            <a:extLst>
              <a:ext uri="{FF2B5EF4-FFF2-40B4-BE49-F238E27FC236}">
                <a16:creationId xmlns:a16="http://schemas.microsoft.com/office/drawing/2014/main" id="{0C758FEB-6EAB-8E69-8118-A797534FFADC}"/>
              </a:ext>
            </a:extLst>
          </p:cNvPr>
          <p:cNvSpPr/>
          <p:nvPr/>
        </p:nvSpPr>
        <p:spPr>
          <a:xfrm>
            <a:off x="342900" y="1153412"/>
            <a:ext cx="2804048" cy="2808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BFE6EA63-9DAA-2555-582E-E42590794D50}"/>
              </a:ext>
            </a:extLst>
          </p:cNvPr>
          <p:cNvSpPr txBox="1"/>
          <p:nvPr/>
        </p:nvSpPr>
        <p:spPr>
          <a:xfrm>
            <a:off x="476737" y="746708"/>
            <a:ext cx="261610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データの用意</a:t>
            </a:r>
          </a:p>
        </p:txBody>
      </p:sp>
      <p:sp>
        <p:nvSpPr>
          <p:cNvPr id="6" name="四角形">
            <a:extLst>
              <a:ext uri="{FF2B5EF4-FFF2-40B4-BE49-F238E27FC236}">
                <a16:creationId xmlns:a16="http://schemas.microsoft.com/office/drawing/2014/main" id="{BDCEBFFB-2885-34EE-DFD0-4AD138FB3D4B}"/>
              </a:ext>
            </a:extLst>
          </p:cNvPr>
          <p:cNvSpPr/>
          <p:nvPr/>
        </p:nvSpPr>
        <p:spPr>
          <a:xfrm>
            <a:off x="582444" y="1506059"/>
            <a:ext cx="1312342" cy="2102706"/>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800" b="1">
              <a:solidFill>
                <a:srgbClr val="002060"/>
              </a:solidFill>
            </a:endParaRPr>
          </a:p>
        </p:txBody>
      </p:sp>
      <p:sp>
        <p:nvSpPr>
          <p:cNvPr id="7" name="四角形">
            <a:extLst>
              <a:ext uri="{FF2B5EF4-FFF2-40B4-BE49-F238E27FC236}">
                <a16:creationId xmlns:a16="http://schemas.microsoft.com/office/drawing/2014/main" id="{4E8EC04D-0D3F-8ECA-B2AA-D3ACF0DC0040}"/>
              </a:ext>
            </a:extLst>
          </p:cNvPr>
          <p:cNvSpPr/>
          <p:nvPr/>
        </p:nvSpPr>
        <p:spPr>
          <a:xfrm>
            <a:off x="2196137" y="1520397"/>
            <a:ext cx="718429" cy="2102706"/>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2000" b="1">
              <a:solidFill>
                <a:srgbClr val="002060"/>
              </a:solidFill>
            </a:endParaRPr>
          </a:p>
        </p:txBody>
      </p:sp>
      <p:sp>
        <p:nvSpPr>
          <p:cNvPr id="8" name="テキスト ボックス 7">
            <a:extLst>
              <a:ext uri="{FF2B5EF4-FFF2-40B4-BE49-F238E27FC236}">
                <a16:creationId xmlns:a16="http://schemas.microsoft.com/office/drawing/2014/main" id="{32ADAE87-B0D6-2A43-FF97-71EBF1AB73D0}"/>
              </a:ext>
            </a:extLst>
          </p:cNvPr>
          <p:cNvSpPr txBox="1"/>
          <p:nvPr/>
        </p:nvSpPr>
        <p:spPr>
          <a:xfrm>
            <a:off x="732867" y="2222937"/>
            <a:ext cx="101149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a:t>特徴量</a:t>
            </a:r>
            <a:r>
              <a:rPr lang="en-US" altLang="ja-JP" sz="1600"/>
              <a:t>(x)</a:t>
            </a:r>
            <a:endParaRPr kumimoji="0" lang="ja-JP" altLang="en-US" sz="1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023DAB9A-8782-063D-2276-AB7B35274A0C}"/>
              </a:ext>
            </a:extLst>
          </p:cNvPr>
          <p:cNvSpPr txBox="1"/>
          <p:nvPr/>
        </p:nvSpPr>
        <p:spPr>
          <a:xfrm>
            <a:off x="2045209" y="2242873"/>
            <a:ext cx="101309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a:t>正解値</a:t>
            </a:r>
            <a:r>
              <a:rPr lang="en-US" altLang="ja-JP" sz="1600"/>
              <a:t>(y)</a:t>
            </a:r>
            <a:endParaRPr kumimoji="0" lang="ja-JP" altLang="en-US" sz="1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4" name="スライド番号プレースホルダー 3">
            <a:extLst>
              <a:ext uri="{FF2B5EF4-FFF2-40B4-BE49-F238E27FC236}">
                <a16:creationId xmlns:a16="http://schemas.microsoft.com/office/drawing/2014/main" id="{DA42BC7E-D03B-AA12-F797-46F115B61F14}"/>
              </a:ext>
            </a:extLst>
          </p:cNvPr>
          <p:cNvSpPr>
            <a:spLocks noGrp="1"/>
          </p:cNvSpPr>
          <p:nvPr>
            <p:ph type="sldNum" sz="quarter" idx="2"/>
          </p:nvPr>
        </p:nvSpPr>
        <p:spPr/>
        <p:txBody>
          <a:bodyPr/>
          <a:lstStyle/>
          <a:p>
            <a:fld id="{86CB4B4D-7CA3-9044-876B-883B54F8677D}" type="slidenum">
              <a:rPr lang="en-US" altLang="ja-JP" smtClean="0"/>
              <a:t>7</a:t>
            </a:fld>
            <a:endParaRPr lang="ja-JP" altLang="en-US"/>
          </a:p>
        </p:txBody>
      </p:sp>
    </p:spTree>
    <p:extLst>
      <p:ext uri="{BB962C8B-B14F-4D97-AF65-F5344CB8AC3E}">
        <p14:creationId xmlns:p14="http://schemas.microsoft.com/office/powerpoint/2010/main" val="23667064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線形回帰で88歳の歯周病の歯の本数を予測する">
            <a:extLst>
              <a:ext uri="{FF2B5EF4-FFF2-40B4-BE49-F238E27FC236}">
                <a16:creationId xmlns:a16="http://schemas.microsoft.com/office/drawing/2014/main" id="{F382EBE5-10AB-B417-7F07-B462D4895FF3}"/>
              </a:ext>
            </a:extLst>
          </p:cNvPr>
          <p:cNvSpPr txBox="1"/>
          <p:nvPr/>
        </p:nvSpPr>
        <p:spPr>
          <a:xfrm>
            <a:off x="241697" y="17372"/>
            <a:ext cx="3988271" cy="46935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endParaRPr sz="2800"/>
          </a:p>
        </p:txBody>
      </p:sp>
      <p:sp>
        <p:nvSpPr>
          <p:cNvPr id="6" name="①学習モデルの選択(今回は線形回帰)…">
            <a:extLst>
              <a:ext uri="{FF2B5EF4-FFF2-40B4-BE49-F238E27FC236}">
                <a16:creationId xmlns:a16="http://schemas.microsoft.com/office/drawing/2014/main" id="{9608DDF2-8C0A-F927-563C-830FFE4F4EB4}"/>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a:t>
            </a:r>
            <a:r>
              <a:rPr lang="en-US" altLang="ja-JP" sz="2000" b="1">
                <a:latin typeface="Hiragino Maru Gothic ProN W4" panose="020F0400000000000000" pitchFamily="34" charset="-128"/>
                <a:ea typeface="Hiragino Maru Gothic ProN W4" panose="020F0400000000000000" pitchFamily="34" charset="-128"/>
              </a:rPr>
              <a:t> </a:t>
            </a:r>
            <a:r>
              <a:rPr lang="en-US" altLang="ja-JP" sz="2000" b="1" err="1">
                <a:latin typeface="Hiragino Maru Gothic ProN W4" panose="020F0400000000000000" pitchFamily="34" charset="-128"/>
                <a:ea typeface="Hiragino Maru Gothic ProN W4" panose="020F0400000000000000" pitchFamily="34" charset="-128"/>
              </a:rPr>
              <a:t>データの内容を調べる</a:t>
            </a:r>
            <a:endParaRPr lang="en-US" sz="2000" b="1">
              <a:latin typeface="Hiragino Maru Gothic ProN W4" panose="020F0400000000000000" pitchFamily="34" charset="-128"/>
              <a:ea typeface="Hiragino Maru Gothic ProN W4" panose="020F0400000000000000" pitchFamily="34" charset="-128"/>
            </a:endParaRPr>
          </a:p>
        </p:txBody>
      </p:sp>
      <p:sp>
        <p:nvSpPr>
          <p:cNvPr id="10" name="スライド番号プレースホルダー 9">
            <a:extLst>
              <a:ext uri="{FF2B5EF4-FFF2-40B4-BE49-F238E27FC236}">
                <a16:creationId xmlns:a16="http://schemas.microsoft.com/office/drawing/2014/main" id="{62DED657-F967-D418-8DFE-D76F95E63611}"/>
              </a:ext>
            </a:extLst>
          </p:cNvPr>
          <p:cNvSpPr>
            <a:spLocks noGrp="1"/>
          </p:cNvSpPr>
          <p:nvPr>
            <p:ph type="sldNum" sz="quarter" idx="2"/>
          </p:nvPr>
        </p:nvSpPr>
        <p:spPr/>
        <p:txBody>
          <a:bodyPr/>
          <a:lstStyle/>
          <a:p>
            <a:fld id="{86CB4B4D-7CA3-9044-876B-883B54F8677D}" type="slidenum">
              <a:rPr lang="en-US" altLang="ja-JP" smtClean="0"/>
              <a:t>8</a:t>
            </a:fld>
            <a:endParaRPr lang="ja-JP" altLang="en-US"/>
          </a:p>
        </p:txBody>
      </p:sp>
      <p:sp>
        <p:nvSpPr>
          <p:cNvPr id="9" name="テキスト ボックス 8">
            <a:extLst>
              <a:ext uri="{FF2B5EF4-FFF2-40B4-BE49-F238E27FC236}">
                <a16:creationId xmlns:a16="http://schemas.microsoft.com/office/drawing/2014/main" id="{906EBF56-C81D-7626-A839-24DEC49882F9}"/>
              </a:ext>
            </a:extLst>
          </p:cNvPr>
          <p:cNvSpPr txBox="1"/>
          <p:nvPr/>
        </p:nvSpPr>
        <p:spPr>
          <a:xfrm>
            <a:off x="4683433" y="2606758"/>
            <a:ext cx="4411614" cy="24391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20000"/>
              </a:lnSpc>
            </a:pPr>
            <a:r>
              <a:rPr lang="ja-JP" altLang="en-US" sz="1800" b="1" u="sng">
                <a:solidFill>
                  <a:srgbClr val="002060"/>
                </a:solidFill>
              </a:rPr>
              <a:t>特徴量は</a:t>
            </a:r>
            <a:r>
              <a:rPr lang="en-US" altLang="ja-JP" sz="1800" b="1" u="sng">
                <a:solidFill>
                  <a:srgbClr val="002060"/>
                </a:solidFill>
              </a:rPr>
              <a:t>30</a:t>
            </a:r>
            <a:r>
              <a:rPr lang="ja-JP" altLang="en-US" sz="1800" b="1" u="sng">
                <a:solidFill>
                  <a:srgbClr val="002060"/>
                </a:solidFill>
              </a:rPr>
              <a:t>個のデータがある</a:t>
            </a:r>
            <a:endParaRPr lang="en-US" altLang="ja-JP" sz="1800" b="1" u="sng">
              <a:solidFill>
                <a:srgbClr val="002060"/>
              </a:solidFill>
            </a:endParaRPr>
          </a:p>
          <a:p>
            <a:pPr algn="l">
              <a:lnSpc>
                <a:spcPct val="120000"/>
              </a:lnSpc>
            </a:pP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腫瘍</a:t>
            </a:r>
            <a:r>
              <a:rPr lang="ja-JP" altLang="en-US"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細胞核</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の</a:t>
            </a:r>
            <a:r>
              <a:rPr lang="en-US" altLang="ja-JP" sz="1600" b="1">
                <a:solidFill>
                  <a:srgbClr val="7030A0"/>
                </a:solidFill>
                <a:effectLst/>
                <a:latin typeface="Courier New" panose="02070309020205020404" pitchFamily="49" charset="0"/>
                <a:ea typeface="Yu Gothic" panose="020B0400000000000000" pitchFamily="34" charset="-128"/>
              </a:rPr>
              <a:t>radius(</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半径</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texture(</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グレースケール値の標準偏差</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perimeter(</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周囲径</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area(</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面積</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smoothness(</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滑らかさ</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compactness(</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コンパクト度</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concavity(</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輪郭の凹部</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concave points(</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凹部の数</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symmetry(</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対称性</a:t>
            </a:r>
            <a:r>
              <a:rPr lang="en-US" altLang="ja-JP" sz="1600" b="1">
                <a:solidFill>
                  <a:srgbClr val="7030A0"/>
                </a:solidFill>
                <a:effectLst/>
                <a:latin typeface="Courier New" panose="02070309020205020404" pitchFamily="49" charset="0"/>
                <a:ea typeface="Yu Gothic" panose="020B0400000000000000" pitchFamily="34" charset="-128"/>
              </a:rPr>
              <a:t>)</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600" b="1">
                <a:solidFill>
                  <a:srgbClr val="7030A0"/>
                </a:solidFill>
                <a:effectLst/>
                <a:latin typeface="Courier New" panose="02070309020205020404" pitchFamily="49" charset="0"/>
                <a:ea typeface="Yu Gothic" panose="020B0400000000000000" pitchFamily="34" charset="-128"/>
              </a:rPr>
              <a:t>fractal dimension(</a:t>
            </a:r>
            <a:r>
              <a:rPr lang="ja-JP" altLang="ja-JP" sz="1600" b="1">
                <a:solidFill>
                  <a:srgbClr val="7030A0"/>
                </a:solidFill>
                <a:effectLst/>
                <a:latin typeface="Courier New" panose="02070309020205020404" pitchFamily="49" charset="0"/>
                <a:ea typeface="Yu Gothic" panose="020B0400000000000000" pitchFamily="34" charset="-128"/>
                <a:cs typeface="Courier New" panose="02070309020205020404" pitchFamily="49" charset="0"/>
              </a:rPr>
              <a:t>フラクタル次元の数値</a:t>
            </a:r>
            <a:r>
              <a:rPr lang="en-US" altLang="ja-JP" sz="1600" b="1">
                <a:solidFill>
                  <a:srgbClr val="7030A0"/>
                </a:solidFill>
                <a:effectLst/>
                <a:latin typeface="Courier New" panose="02070309020205020404" pitchFamily="49" charset="0"/>
                <a:ea typeface="Yu Gothic" panose="020B0400000000000000" pitchFamily="34" charset="-128"/>
              </a:rPr>
              <a:t>)</a:t>
            </a:r>
            <a:endParaRPr lang="en-US" altLang="ja-JP" sz="1600" b="1">
              <a:solidFill>
                <a:srgbClr val="7030A0"/>
              </a:solidFill>
            </a:endParaRPr>
          </a:p>
        </p:txBody>
      </p:sp>
      <p:sp>
        <p:nvSpPr>
          <p:cNvPr id="11" name="①学習モデルの選択…">
            <a:extLst>
              <a:ext uri="{FF2B5EF4-FFF2-40B4-BE49-F238E27FC236}">
                <a16:creationId xmlns:a16="http://schemas.microsoft.com/office/drawing/2014/main" id="{D2FCDAEB-B7A1-66B1-A47F-3A540CD3B670}"/>
              </a:ext>
            </a:extLst>
          </p:cNvPr>
          <p:cNvSpPr txBox="1"/>
          <p:nvPr/>
        </p:nvSpPr>
        <p:spPr>
          <a:xfrm>
            <a:off x="6903720" y="-13457"/>
            <a:ext cx="2240280"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698DD42B-E905-BA8B-A89E-47167FC88118}"/>
              </a:ext>
            </a:extLst>
          </p:cNvPr>
          <p:cNvPicPr>
            <a:picLocks noChangeAspect="1"/>
          </p:cNvPicPr>
          <p:nvPr/>
        </p:nvPicPr>
        <p:blipFill rotWithShape="1">
          <a:blip r:embed="rId3">
            <a:extLst>
              <a:ext uri="{28A0092B-C50C-407E-A947-70E740481C1C}">
                <a14:useLocalDpi xmlns:a14="http://schemas.microsoft.com/office/drawing/2010/main" val="0"/>
              </a:ext>
            </a:extLst>
          </a:blip>
          <a:srcRect l="11177" t="24523" r="14559"/>
          <a:stretch/>
        </p:blipFill>
        <p:spPr>
          <a:xfrm>
            <a:off x="368799" y="1587308"/>
            <a:ext cx="3755343" cy="2385416"/>
          </a:xfrm>
          <a:prstGeom prst="rect">
            <a:avLst/>
          </a:prstGeom>
        </p:spPr>
      </p:pic>
      <p:sp>
        <p:nvSpPr>
          <p:cNvPr id="15" name="テキスト ボックス 14">
            <a:extLst>
              <a:ext uri="{FF2B5EF4-FFF2-40B4-BE49-F238E27FC236}">
                <a16:creationId xmlns:a16="http://schemas.microsoft.com/office/drawing/2014/main" id="{93532226-FB21-78E8-47B5-3CDF42AE87C2}"/>
              </a:ext>
            </a:extLst>
          </p:cNvPr>
          <p:cNvSpPr txBox="1"/>
          <p:nvPr/>
        </p:nvSpPr>
        <p:spPr>
          <a:xfrm>
            <a:off x="381709" y="3925087"/>
            <a:ext cx="405862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 altLang="ja-JP" sz="1100" b="0" i="0" u="none" strike="noStrike">
                <a:solidFill>
                  <a:srgbClr val="3D3F44"/>
                </a:solidFill>
                <a:effectLst/>
                <a:latin typeface="PT Sans" panose="020B0503020203020204" pitchFamily="34" charset="0"/>
              </a:rPr>
              <a:t>1993 W.N. Street, W.H. </a:t>
            </a:r>
            <a:r>
              <a:rPr lang="en" altLang="ja-JP" sz="1100" b="0" i="0" u="none" strike="noStrike" err="1">
                <a:solidFill>
                  <a:srgbClr val="3D3F44"/>
                </a:solidFill>
                <a:effectLst/>
                <a:latin typeface="PT Sans" panose="020B0503020203020204" pitchFamily="34" charset="0"/>
              </a:rPr>
              <a:t>Wolberg</a:t>
            </a:r>
            <a:r>
              <a:rPr lang="en" altLang="ja-JP" sz="1100" b="0" i="0" u="none" strike="noStrike">
                <a:solidFill>
                  <a:srgbClr val="3D3F44"/>
                </a:solidFill>
                <a:effectLst/>
                <a:latin typeface="PT Sans" panose="020B0503020203020204" pitchFamily="34" charset="0"/>
              </a:rPr>
              <a:t> and O.L. </a:t>
            </a:r>
            <a:r>
              <a:rPr lang="en" altLang="ja-JP" sz="1100" b="0" i="0" u="none" strike="noStrike" err="1">
                <a:solidFill>
                  <a:srgbClr val="3D3F44"/>
                </a:solidFill>
                <a:effectLst/>
                <a:latin typeface="PT Sans" panose="020B0503020203020204" pitchFamily="34" charset="0"/>
              </a:rPr>
              <a:t>Mangasarian</a:t>
            </a:r>
            <a:br>
              <a:rPr lang="en" altLang="ja-JP" sz="1100"/>
            </a:br>
            <a:r>
              <a:rPr lang="en" altLang="ja-JP" sz="1100" b="0" i="0" u="none" strike="noStrike">
                <a:solidFill>
                  <a:srgbClr val="3D3F44"/>
                </a:solidFill>
                <a:effectLst/>
                <a:latin typeface="PT Sans" panose="020B0503020203020204" pitchFamily="34" charset="0"/>
              </a:rPr>
              <a:t>Nuclear feature extraction for breast tumor diagnosis </a:t>
            </a:r>
            <a:br>
              <a:rPr lang="en" altLang="ja-JP" sz="1100"/>
            </a:br>
            <a:r>
              <a:rPr lang="en" altLang="ja-JP" sz="1100" b="0" i="0" u="none" strike="noStrike">
                <a:solidFill>
                  <a:srgbClr val="3D3F44"/>
                </a:solidFill>
                <a:effectLst/>
                <a:latin typeface="PT Sans" panose="020B0503020203020204" pitchFamily="34" charset="0"/>
              </a:rPr>
              <a:t>IS&amp;T/SPIE 1993 International Symposium on Electronic Imaging: Science and Technology, volume 1905, pages 861-870, San Jose, CA, 1993. </a:t>
            </a:r>
            <a:br>
              <a:rPr lang="en" altLang="ja-JP" sz="1100"/>
            </a:br>
            <a:r>
              <a:rPr lang="en" altLang="ja-JP" sz="1100" b="0" i="0" u="none" strike="noStrike">
                <a:solidFill>
                  <a:srgbClr val="3D3F44"/>
                </a:solidFill>
                <a:effectLst/>
                <a:latin typeface="PT Sans" panose="020B0503020203020204" pitchFamily="34" charset="0"/>
              </a:rPr>
              <a:t>Figure1 </a:t>
            </a:r>
            <a:r>
              <a:rPr lang="ja-JP" altLang="en-US" sz="1100" b="0" i="0" u="none" strike="noStrike">
                <a:solidFill>
                  <a:srgbClr val="3D3F44"/>
                </a:solidFill>
                <a:effectLst/>
                <a:latin typeface="PT Sans" panose="020B0503020203020204" pitchFamily="34" charset="0"/>
              </a:rPr>
              <a:t>引用</a:t>
            </a:r>
            <a:endParaRPr kumimoji="0" lang="ja-JP" altLang="en-US" sz="11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DBA494D8-A2C6-2B02-992A-05E84C335755}"/>
              </a:ext>
            </a:extLst>
          </p:cNvPr>
          <p:cNvSpPr txBox="1"/>
          <p:nvPr/>
        </p:nvSpPr>
        <p:spPr>
          <a:xfrm>
            <a:off x="241697" y="1054156"/>
            <a:ext cx="533479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2400" b="1" i="0" u="none" strike="noStrike" cap="none" spc="0" normalizeH="0" baseline="0">
                <a:ln>
                  <a:noFill/>
                </a:ln>
                <a:solidFill>
                  <a:srgbClr val="000000"/>
                </a:solidFill>
                <a:effectLst/>
                <a:uFillTx/>
                <a:latin typeface="Meiryo" panose="020B0604030504040204" pitchFamily="34" charset="-128"/>
                <a:ea typeface="Meiryo" panose="020B0604030504040204" pitchFamily="34" charset="-128"/>
                <a:sym typeface="ヒラギノ角ゴ ProN W6"/>
              </a:rPr>
              <a:t>今回使うのは乳がんの細胞診のデータ</a:t>
            </a:r>
          </a:p>
        </p:txBody>
      </p:sp>
      <p:sp>
        <p:nvSpPr>
          <p:cNvPr id="4" name="テキスト ボックス 3">
            <a:extLst>
              <a:ext uri="{FF2B5EF4-FFF2-40B4-BE49-F238E27FC236}">
                <a16:creationId xmlns:a16="http://schemas.microsoft.com/office/drawing/2014/main" id="{CE6AF131-7A4F-8E7B-384C-1404CC9A7FF1}"/>
              </a:ext>
            </a:extLst>
          </p:cNvPr>
          <p:cNvSpPr txBox="1"/>
          <p:nvPr/>
        </p:nvSpPr>
        <p:spPr>
          <a:xfrm>
            <a:off x="4124142" y="1538008"/>
            <a:ext cx="4914032" cy="998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20000"/>
              </a:lnSpc>
            </a:pPr>
            <a:r>
              <a:rPr lang="en-US" altLang="ja-JP" sz="1800" b="1" u="sng">
                <a:solidFill>
                  <a:srgbClr val="002060"/>
                </a:solidFill>
                <a:latin typeface="Meiryo" panose="020B0604030504040204" pitchFamily="34" charset="-128"/>
                <a:ea typeface="Meiryo" panose="020B0604030504040204" pitchFamily="34" charset="-128"/>
              </a:rPr>
              <a:t>569</a:t>
            </a:r>
            <a:r>
              <a:rPr lang="ja-JP" altLang="en-US" sz="1800" b="1" u="sng">
                <a:solidFill>
                  <a:srgbClr val="002060"/>
                </a:solidFill>
                <a:latin typeface="Meiryo" panose="020B0604030504040204" pitchFamily="34" charset="-128"/>
                <a:ea typeface="Meiryo" panose="020B0604030504040204" pitchFamily="34" charset="-128"/>
              </a:rPr>
              <a:t>人分のデータ</a:t>
            </a:r>
            <a:endParaRPr lang="en-US" altLang="ja-JP" sz="1800" b="1" u="sng">
              <a:solidFill>
                <a:srgbClr val="002060"/>
              </a:solidFill>
              <a:latin typeface="Meiryo" panose="020B0604030504040204" pitchFamily="34" charset="-128"/>
              <a:ea typeface="Meiryo" panose="020B0604030504040204" pitchFamily="34" charset="-128"/>
            </a:endParaRPr>
          </a:p>
          <a:p>
            <a:pPr algn="l">
              <a:lnSpc>
                <a:spcPct val="120000"/>
              </a:lnSpc>
            </a:pPr>
            <a:r>
              <a:rPr lang="en-US" altLang="ja-JP" sz="1800" b="1" u="sng">
                <a:solidFill>
                  <a:srgbClr val="002060"/>
                </a:solidFill>
                <a:latin typeface="Meiryo" panose="020B0604030504040204" pitchFamily="34" charset="-128"/>
                <a:ea typeface="Meiryo" panose="020B0604030504040204" pitchFamily="34" charset="-128"/>
              </a:rPr>
              <a:t>target(</a:t>
            </a:r>
            <a:r>
              <a:rPr lang="ja-JP" altLang="en-US" sz="1800" b="1" u="sng">
                <a:solidFill>
                  <a:srgbClr val="002060"/>
                </a:solidFill>
                <a:latin typeface="Meiryo" panose="020B0604030504040204" pitchFamily="34" charset="-128"/>
                <a:ea typeface="Meiryo" panose="020B0604030504040204" pitchFamily="34" charset="-128"/>
              </a:rPr>
              <a:t>正解値）は良性腫瘍</a:t>
            </a:r>
            <a:r>
              <a:rPr lang="en-US" altLang="ja-JP" sz="1800" b="1" u="sng">
                <a:solidFill>
                  <a:srgbClr val="002060"/>
                </a:solidFill>
                <a:latin typeface="Meiryo" panose="020B0604030504040204" pitchFamily="34" charset="-128"/>
                <a:ea typeface="Meiryo" panose="020B0604030504040204" pitchFamily="34" charset="-128"/>
              </a:rPr>
              <a:t>(1)</a:t>
            </a:r>
            <a:r>
              <a:rPr lang="ja-JP" altLang="en-US" sz="1800" b="1" u="sng">
                <a:solidFill>
                  <a:srgbClr val="002060"/>
                </a:solidFill>
                <a:latin typeface="Meiryo" panose="020B0604030504040204" pitchFamily="34" charset="-128"/>
                <a:ea typeface="Meiryo" panose="020B0604030504040204" pitchFamily="34" charset="-128"/>
              </a:rPr>
              <a:t>か悪性腫瘍</a:t>
            </a:r>
            <a:r>
              <a:rPr lang="en-US" altLang="ja-JP" sz="1600" b="1" u="sng">
                <a:solidFill>
                  <a:srgbClr val="002060"/>
                </a:solidFill>
                <a:latin typeface="Meiryo" panose="020B0604030504040204" pitchFamily="34" charset="-128"/>
                <a:ea typeface="Meiryo" panose="020B0604030504040204" pitchFamily="34" charset="-128"/>
              </a:rPr>
              <a:t>(0)</a:t>
            </a:r>
            <a:r>
              <a:rPr lang="ja-JP" altLang="en-US" sz="1600" b="1" u="sng">
                <a:solidFill>
                  <a:srgbClr val="002060"/>
                </a:solidFill>
                <a:latin typeface="Meiryo" panose="020B0604030504040204" pitchFamily="34" charset="-128"/>
                <a:ea typeface="Meiryo" panose="020B0604030504040204" pitchFamily="34" charset="-128"/>
              </a:rPr>
              <a:t>かの分類</a:t>
            </a:r>
            <a:endParaRPr lang="en-US" altLang="ja-JP" sz="1600" b="1">
              <a:solidFill>
                <a:srgbClr val="00206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391453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434212" y="1351908"/>
            <a:ext cx="5514303" cy="744844"/>
          </a:xfrm>
          <a:prstGeom prst="rect">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94500" rIns="108000" bIns="94500" numCol="1" spcCol="38100" rtlCol="0" anchor="ctr">
            <a:spAutoFit/>
          </a:bodyPr>
          <a:lstStyle/>
          <a:p>
            <a:pPr marL="155972" indent="-20241" algn="l"/>
            <a:r>
              <a:rPr lang="en" altLang="ja-JP" sz="1800" b="1" err="1">
                <a:solidFill>
                  <a:schemeClr val="tx1"/>
                </a:solidFill>
                <a:latin typeface="Courier New" panose="02070309020205020404" pitchFamily="49" charset="0"/>
              </a:rPr>
              <a:t>y_bc</a:t>
            </a:r>
            <a:r>
              <a:rPr lang="en" altLang="ja-JP" sz="1800" b="1">
                <a:solidFill>
                  <a:schemeClr val="tx1"/>
                </a:solidFill>
                <a:latin typeface="Courier New" panose="02070309020205020404" pitchFamily="49" charset="0"/>
              </a:rPr>
              <a:t> = </a:t>
            </a:r>
            <a:r>
              <a:rPr lang="en" altLang="ja-JP" sz="1800" b="1" err="1">
                <a:solidFill>
                  <a:schemeClr val="tx1"/>
                </a:solidFill>
                <a:latin typeface="Courier New" panose="02070309020205020404" pitchFamily="49" charset="0"/>
              </a:rPr>
              <a:t>bc.target</a:t>
            </a:r>
            <a:endParaRPr lang="en" altLang="ja-JP" sz="1800" b="1">
              <a:solidFill>
                <a:schemeClr val="accent1">
                  <a:lumMod val="75000"/>
                </a:schemeClr>
              </a:solidFill>
              <a:latin typeface="Courier New" panose="02070309020205020404" pitchFamily="49" charset="0"/>
            </a:endParaRPr>
          </a:p>
          <a:p>
            <a:pPr marL="155972" indent="-20241" algn="l"/>
            <a:r>
              <a:rPr lang="en" altLang="ja-JP" sz="1800" b="1" err="1">
                <a:solidFill>
                  <a:schemeClr val="tx1"/>
                </a:solidFill>
                <a:latin typeface="Courier New" panose="02070309020205020404" pitchFamily="49" charset="0"/>
              </a:rPr>
              <a:t>y_bc.head</a:t>
            </a:r>
            <a:r>
              <a:rPr lang="en" altLang="ja-JP" sz="1800" b="1">
                <a:solidFill>
                  <a:schemeClr val="accent1">
                    <a:lumMod val="75000"/>
                  </a:schemeClr>
                </a:solidFill>
                <a:latin typeface="Courier New" panose="02070309020205020404" pitchFamily="49" charset="0"/>
              </a:rPr>
              <a:t>()</a:t>
            </a:r>
          </a:p>
        </p:txBody>
      </p:sp>
      <p:sp>
        <p:nvSpPr>
          <p:cNvPr id="9" name="テキスト ボックス 8">
            <a:extLst>
              <a:ext uri="{FF2B5EF4-FFF2-40B4-BE49-F238E27FC236}">
                <a16:creationId xmlns:a16="http://schemas.microsoft.com/office/drawing/2014/main" id="{B2843B7D-275B-1930-CD03-CDC368C53AAE}"/>
              </a:ext>
            </a:extLst>
          </p:cNvPr>
          <p:cNvSpPr txBox="1"/>
          <p:nvPr/>
        </p:nvSpPr>
        <p:spPr>
          <a:xfrm>
            <a:off x="505585" y="2046160"/>
            <a:ext cx="7323306"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l">
              <a:lnSpc>
                <a:spcPct val="150000"/>
              </a:lnSpc>
              <a:buFont typeface="Wingdings" pitchFamily="2" charset="2"/>
              <a:buChar char="l"/>
            </a:pPr>
            <a:r>
              <a:rPr lang="en-US" altLang="ja-JP" sz="1800" b="1" err="1">
                <a:solidFill>
                  <a:schemeClr val="tx1"/>
                </a:solidFill>
                <a:latin typeface="Courier New" panose="02070309020205020404" pitchFamily="49" charset="0"/>
                <a:cs typeface="Courier New" panose="02070309020205020404" pitchFamily="49" charset="0"/>
              </a:rPr>
              <a:t>bc</a:t>
            </a:r>
            <a:r>
              <a:rPr lang="ja-JP" altLang="en-US" sz="1800" b="1">
                <a:solidFill>
                  <a:schemeClr val="tx1"/>
                </a:solidFill>
                <a:latin typeface="Courier New" panose="02070309020205020404" pitchFamily="49" charset="0"/>
                <a:cs typeface="Courier New" panose="02070309020205020404" pitchFamily="49" charset="0"/>
              </a:rPr>
              <a:t>の</a:t>
            </a:r>
            <a:r>
              <a:rPr lang="en-US" altLang="ja-JP" sz="1800" b="1">
                <a:solidFill>
                  <a:schemeClr val="tx1"/>
                </a:solidFill>
                <a:latin typeface="Courier New" panose="02070309020205020404" pitchFamily="49" charset="0"/>
                <a:cs typeface="Courier New" panose="02070309020205020404" pitchFamily="49" charset="0"/>
              </a:rPr>
              <a:t>target</a:t>
            </a:r>
            <a:r>
              <a:rPr lang="ja-JP" altLang="en-US" sz="1800" b="1">
                <a:solidFill>
                  <a:schemeClr val="tx1"/>
                </a:solidFill>
                <a:latin typeface="Courier New" panose="02070309020205020404" pitchFamily="49" charset="0"/>
                <a:cs typeface="Courier New" panose="02070309020205020404" pitchFamily="49" charset="0"/>
              </a:rPr>
              <a:t>キーで格納されている値を呼び出し、</a:t>
            </a:r>
            <a:r>
              <a:rPr lang="en-US" altLang="ja-JP" sz="1800" b="1" err="1">
                <a:solidFill>
                  <a:schemeClr val="tx1"/>
                </a:solidFill>
                <a:latin typeface="Courier New" panose="02070309020205020404" pitchFamily="49" charset="0"/>
                <a:cs typeface="Courier New" panose="02070309020205020404" pitchFamily="49" charset="0"/>
              </a:rPr>
              <a:t>y_bc</a:t>
            </a:r>
            <a:r>
              <a:rPr lang="ja-JP" altLang="en-US" sz="1800" b="1">
                <a:solidFill>
                  <a:schemeClr val="tx1"/>
                </a:solidFill>
                <a:latin typeface="Courier New" panose="02070309020205020404" pitchFamily="49" charset="0"/>
                <a:cs typeface="Courier New" panose="02070309020205020404" pitchFamily="49" charset="0"/>
              </a:rPr>
              <a:t>に格納する</a:t>
            </a:r>
            <a:endParaRPr lang="en-US" altLang="ja-JP" sz="1800" b="1">
              <a:solidFill>
                <a:schemeClr val="tx1"/>
              </a:solidFill>
              <a:latin typeface="Courier New" panose="02070309020205020404" pitchFamily="49" charset="0"/>
              <a:cs typeface="Courier New" panose="02070309020205020404" pitchFamily="49" charset="0"/>
            </a:endParaRPr>
          </a:p>
          <a:p>
            <a:pPr marL="285750" indent="-285750" algn="l">
              <a:lnSpc>
                <a:spcPct val="150000"/>
              </a:lnSpc>
              <a:buFont typeface="Wingdings" pitchFamily="2" charset="2"/>
              <a:buChar char="l"/>
            </a:pP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データフレーム名</a:t>
            </a:r>
            <a:r>
              <a:rPr lang="en-US" altLang="ja-JP" sz="1800" b="1">
                <a:solidFill>
                  <a:schemeClr val="tx1"/>
                </a:solidFill>
                <a:latin typeface="Courier New" panose="02070309020205020404" pitchFamily="49" charset="0"/>
                <a:cs typeface="Courier New" panose="02070309020205020404" pitchFamily="49" charset="0"/>
              </a:rPr>
              <a:t>).head()</a:t>
            </a:r>
            <a:r>
              <a:rPr lang="ja-JP" altLang="en-US" sz="1800" b="1">
                <a:solidFill>
                  <a:schemeClr val="tx1"/>
                </a:solidFill>
                <a:latin typeface="Courier New" panose="02070309020205020404" pitchFamily="49" charset="0"/>
                <a:cs typeface="Courier New" panose="02070309020205020404" pitchFamily="49" charset="0"/>
              </a:rPr>
              <a:t>で最初の</a:t>
            </a:r>
            <a:r>
              <a:rPr lang="en-US" altLang="ja-JP" sz="1800" b="1">
                <a:solidFill>
                  <a:schemeClr val="tx1"/>
                </a:solidFill>
                <a:latin typeface="Courier New" panose="02070309020205020404" pitchFamily="49" charset="0"/>
                <a:cs typeface="Courier New" panose="02070309020205020404" pitchFamily="49" charset="0"/>
              </a:rPr>
              <a:t>5</a:t>
            </a:r>
            <a:r>
              <a:rPr lang="ja-JP" altLang="en-US" sz="1800" b="1">
                <a:solidFill>
                  <a:schemeClr val="tx1"/>
                </a:solidFill>
                <a:latin typeface="Courier New" panose="02070309020205020404" pitchFamily="49" charset="0"/>
                <a:cs typeface="Courier New" panose="02070309020205020404" pitchFamily="49" charset="0"/>
              </a:rPr>
              <a:t>行を出力する</a:t>
            </a:r>
            <a:r>
              <a:rPr lang="en-US" altLang="ja-JP" sz="1800" b="1">
                <a:solidFill>
                  <a:schemeClr val="tx1"/>
                </a:solidFill>
                <a:latin typeface="Courier New" panose="02070309020205020404" pitchFamily="49" charset="0"/>
                <a:cs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見るだけ</a:t>
            </a:r>
            <a:r>
              <a:rPr lang="en-US" altLang="ja-JP" sz="1800" b="1">
                <a:solidFill>
                  <a:schemeClr val="tx1"/>
                </a:solidFill>
                <a:latin typeface="Courier New" panose="02070309020205020404" pitchFamily="49" charset="0"/>
                <a:cs typeface="Courier New" panose="02070309020205020404" pitchFamily="49" charset="0"/>
              </a:rPr>
              <a:t>)</a:t>
            </a:r>
          </a:p>
        </p:txBody>
      </p:sp>
      <p:sp>
        <p:nvSpPr>
          <p:cNvPr id="3" name="線形回帰で88歳の歯周病の歯の本数を予測する">
            <a:extLst>
              <a:ext uri="{FF2B5EF4-FFF2-40B4-BE49-F238E27FC236}">
                <a16:creationId xmlns:a16="http://schemas.microsoft.com/office/drawing/2014/main" id="{6198A7FB-3BA1-FC8B-54AF-4E4DAE68455E}"/>
              </a:ext>
            </a:extLst>
          </p:cNvPr>
          <p:cNvSpPr txBox="1"/>
          <p:nvPr/>
        </p:nvSpPr>
        <p:spPr>
          <a:xfrm>
            <a:off x="241697" y="17372"/>
            <a:ext cx="3988271"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ロジスティック回帰分析</a:t>
            </a:r>
          </a:p>
        </p:txBody>
      </p:sp>
      <p:sp>
        <p:nvSpPr>
          <p:cNvPr id="4" name="スライド番号プレースホルダー 3">
            <a:extLst>
              <a:ext uri="{FF2B5EF4-FFF2-40B4-BE49-F238E27FC236}">
                <a16:creationId xmlns:a16="http://schemas.microsoft.com/office/drawing/2014/main" id="{6D6D43D6-C961-E74B-7701-951616D7376D}"/>
              </a:ext>
            </a:extLst>
          </p:cNvPr>
          <p:cNvSpPr>
            <a:spLocks noGrp="1"/>
          </p:cNvSpPr>
          <p:nvPr>
            <p:ph type="sldNum" sz="quarter" idx="2"/>
          </p:nvPr>
        </p:nvSpPr>
        <p:spPr/>
        <p:txBody>
          <a:bodyPr/>
          <a:lstStyle/>
          <a:p>
            <a:fld id="{86CB4B4D-7CA3-9044-876B-883B54F8677D}" type="slidenum">
              <a:rPr lang="en-US" altLang="ja-JP" smtClean="0"/>
              <a:t>9</a:t>
            </a:fld>
            <a:endParaRPr lang="ja-JP" altLang="en-US"/>
          </a:p>
        </p:txBody>
      </p:sp>
      <p:sp>
        <p:nvSpPr>
          <p:cNvPr id="15" name="正方形/長方形 14">
            <a:extLst>
              <a:ext uri="{FF2B5EF4-FFF2-40B4-BE49-F238E27FC236}">
                <a16:creationId xmlns:a16="http://schemas.microsoft.com/office/drawing/2014/main" id="{7A7B6018-8A22-7530-8BDA-BA3DCB7D56EC}"/>
              </a:ext>
            </a:extLst>
          </p:cNvPr>
          <p:cNvSpPr/>
          <p:nvPr/>
        </p:nvSpPr>
        <p:spPr>
          <a:xfrm>
            <a:off x="434212" y="2959542"/>
            <a:ext cx="4426546" cy="467845"/>
          </a:xfrm>
          <a:prstGeom prst="rect">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94500" rIns="108000" bIns="94500" numCol="1" spcCol="38100" rtlCol="0" anchor="ctr">
            <a:spAutoFit/>
          </a:bodyPr>
          <a:lstStyle/>
          <a:p>
            <a:pPr marL="155972" indent="-20241" algn="l"/>
            <a:r>
              <a:rPr lang="en" altLang="ja-JP" sz="1800" b="1" err="1">
                <a:solidFill>
                  <a:schemeClr val="tx1"/>
                </a:solidFill>
                <a:latin typeface="Courier New" panose="02070309020205020404" pitchFamily="49" charset="0"/>
              </a:rPr>
              <a:t>y_bc.shape</a:t>
            </a:r>
            <a:r>
              <a:rPr lang="en" altLang="ja-JP" sz="1800" b="1">
                <a:solidFill>
                  <a:schemeClr val="tx1"/>
                </a:solidFill>
                <a:latin typeface="Courier New" panose="02070309020205020404" pitchFamily="49" charset="0"/>
              </a:rPr>
              <a:t> </a:t>
            </a:r>
            <a:r>
              <a:rPr lang="en" altLang="ja-JP" sz="1800" b="1">
                <a:solidFill>
                  <a:srgbClr val="00B050"/>
                </a:solidFill>
                <a:latin typeface="Courier New" panose="02070309020205020404" pitchFamily="49" charset="0"/>
              </a:rPr>
              <a:t>#</a:t>
            </a:r>
            <a:r>
              <a:rPr lang="ja-JP" altLang="en-US" sz="1800" b="1">
                <a:solidFill>
                  <a:srgbClr val="00B050"/>
                </a:solidFill>
                <a:latin typeface="Courier New" panose="02070309020205020404" pitchFamily="49" charset="0"/>
              </a:rPr>
              <a:t>データの配列構造を出力</a:t>
            </a:r>
            <a:endParaRPr lang="en" altLang="ja-JP" sz="1800" b="1">
              <a:solidFill>
                <a:srgbClr val="00B050"/>
              </a:solidFill>
              <a:latin typeface="Courier New" panose="02070309020205020404" pitchFamily="49" charset="0"/>
            </a:endParaRPr>
          </a:p>
        </p:txBody>
      </p:sp>
      <p:sp>
        <p:nvSpPr>
          <p:cNvPr id="16" name="テキスト ボックス 15">
            <a:extLst>
              <a:ext uri="{FF2B5EF4-FFF2-40B4-BE49-F238E27FC236}">
                <a16:creationId xmlns:a16="http://schemas.microsoft.com/office/drawing/2014/main" id="{495A5FD6-EEC8-0125-2F39-361F25D7870B}"/>
              </a:ext>
            </a:extLst>
          </p:cNvPr>
          <p:cNvSpPr txBox="1"/>
          <p:nvPr/>
        </p:nvSpPr>
        <p:spPr>
          <a:xfrm>
            <a:off x="993057" y="3405788"/>
            <a:ext cx="2470157"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1800" b="1">
                <a:solidFill>
                  <a:schemeClr val="tx1"/>
                </a:solidFill>
                <a:latin typeface="Courier New" panose="02070309020205020404" pitchFamily="49" charset="0"/>
                <a:cs typeface="Courier New" panose="02070309020205020404" pitchFamily="49" charset="0"/>
              </a:rPr>
              <a:t>(569, )</a:t>
            </a:r>
          </a:p>
        </p:txBody>
      </p:sp>
      <p:sp>
        <p:nvSpPr>
          <p:cNvPr id="17" name="正方形/長方形 16">
            <a:extLst>
              <a:ext uri="{FF2B5EF4-FFF2-40B4-BE49-F238E27FC236}">
                <a16:creationId xmlns:a16="http://schemas.microsoft.com/office/drawing/2014/main" id="{DA22F555-6E74-9BD4-7E1F-5C592939456C}"/>
              </a:ext>
            </a:extLst>
          </p:cNvPr>
          <p:cNvSpPr/>
          <p:nvPr/>
        </p:nvSpPr>
        <p:spPr>
          <a:xfrm>
            <a:off x="434212" y="3964436"/>
            <a:ext cx="4137787" cy="467845"/>
          </a:xfrm>
          <a:prstGeom prst="rect">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00" tIns="94500" rIns="108000" bIns="94500" numCol="1" spcCol="38100" rtlCol="0" anchor="ctr">
            <a:spAutoFit/>
          </a:bodyPr>
          <a:lstStyle/>
          <a:p>
            <a:pPr marL="155972" indent="-20241" algn="l"/>
            <a:r>
              <a:rPr lang="en" altLang="ja-JP" sz="1800" b="1">
                <a:solidFill>
                  <a:schemeClr val="tx1"/>
                </a:solidFill>
                <a:latin typeface="Courier New" panose="02070309020205020404" pitchFamily="49" charset="0"/>
              </a:rPr>
              <a:t>type(</a:t>
            </a:r>
            <a:r>
              <a:rPr lang="en" altLang="ja-JP" sz="1800" b="1" err="1">
                <a:solidFill>
                  <a:schemeClr val="tx1"/>
                </a:solidFill>
                <a:latin typeface="Courier New" panose="02070309020205020404" pitchFamily="49" charset="0"/>
              </a:rPr>
              <a:t>y_bc</a:t>
            </a:r>
            <a:r>
              <a:rPr lang="en" altLang="ja-JP" sz="1800" b="1">
                <a:solidFill>
                  <a:schemeClr val="tx1"/>
                </a:solidFill>
                <a:latin typeface="Courier New" panose="02070309020205020404" pitchFamily="49" charset="0"/>
              </a:rPr>
              <a:t>)</a:t>
            </a:r>
            <a:r>
              <a:rPr lang="ja-JP" altLang="en-US" sz="1800" b="1">
                <a:solidFill>
                  <a:schemeClr val="tx1"/>
                </a:solidFill>
                <a:latin typeface="Courier New" panose="02070309020205020404" pitchFamily="49" charset="0"/>
              </a:rPr>
              <a:t>　</a:t>
            </a:r>
            <a:r>
              <a:rPr lang="en" altLang="ja-JP" sz="1800" b="1">
                <a:solidFill>
                  <a:srgbClr val="00B050"/>
                </a:solidFill>
                <a:latin typeface="Courier New" panose="02070309020205020404" pitchFamily="49" charset="0"/>
              </a:rPr>
              <a:t>#</a:t>
            </a:r>
            <a:r>
              <a:rPr lang="ja-JP" altLang="en-US" sz="1800" b="1">
                <a:solidFill>
                  <a:srgbClr val="00B050"/>
                </a:solidFill>
                <a:latin typeface="Courier New" panose="02070309020205020404" pitchFamily="49" charset="0"/>
              </a:rPr>
              <a:t>データの型を出力</a:t>
            </a:r>
            <a:endParaRPr lang="en" altLang="ja-JP" sz="1800" b="1">
              <a:solidFill>
                <a:schemeClr val="accent1">
                  <a:lumMod val="75000"/>
                </a:schemeClr>
              </a:solidFill>
              <a:latin typeface="Courier New" panose="02070309020205020404" pitchFamily="49" charset="0"/>
            </a:endParaRPr>
          </a:p>
        </p:txBody>
      </p:sp>
      <p:sp>
        <p:nvSpPr>
          <p:cNvPr id="18" name="テキスト ボックス 17">
            <a:extLst>
              <a:ext uri="{FF2B5EF4-FFF2-40B4-BE49-F238E27FC236}">
                <a16:creationId xmlns:a16="http://schemas.microsoft.com/office/drawing/2014/main" id="{0E30D37B-2212-C330-8F33-56D4E40B9276}"/>
              </a:ext>
            </a:extLst>
          </p:cNvPr>
          <p:cNvSpPr txBox="1"/>
          <p:nvPr/>
        </p:nvSpPr>
        <p:spPr>
          <a:xfrm>
            <a:off x="993057" y="4427441"/>
            <a:ext cx="3951725"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1800" b="1" err="1">
                <a:solidFill>
                  <a:schemeClr val="tx1"/>
                </a:solidFill>
                <a:latin typeface="Courier New" panose="02070309020205020404" pitchFamily="49" charset="0"/>
                <a:cs typeface="Courier New" panose="02070309020205020404" pitchFamily="49" charset="0"/>
              </a:rPr>
              <a:t>pandas.core.series.Series</a:t>
            </a:r>
            <a:endParaRPr lang="en-US" altLang="ja-JP" sz="1800" b="1">
              <a:solidFill>
                <a:schemeClr val="tx1"/>
              </a:solidFill>
              <a:latin typeface="Courier New" panose="02070309020205020404" pitchFamily="49" charset="0"/>
              <a:cs typeface="Courier New" panose="02070309020205020404" pitchFamily="49" charset="0"/>
            </a:endParaRPr>
          </a:p>
        </p:txBody>
      </p:sp>
      <p:sp>
        <p:nvSpPr>
          <p:cNvPr id="19" name="右矢印 18">
            <a:extLst>
              <a:ext uri="{FF2B5EF4-FFF2-40B4-BE49-F238E27FC236}">
                <a16:creationId xmlns:a16="http://schemas.microsoft.com/office/drawing/2014/main" id="{DA74DD5F-3977-40E9-6EA3-0BB5C5004B2B}"/>
              </a:ext>
            </a:extLst>
          </p:cNvPr>
          <p:cNvSpPr/>
          <p:nvPr/>
        </p:nvSpPr>
        <p:spPr>
          <a:xfrm rot="5400000">
            <a:off x="6077342" y="2826710"/>
            <a:ext cx="344223" cy="43815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0" name="テキスト ボックス 19">
            <a:extLst>
              <a:ext uri="{FF2B5EF4-FFF2-40B4-BE49-F238E27FC236}">
                <a16:creationId xmlns:a16="http://schemas.microsoft.com/office/drawing/2014/main" id="{F9D1531C-0402-4803-B300-5D1A2203B412}"/>
              </a:ext>
            </a:extLst>
          </p:cNvPr>
          <p:cNvSpPr txBox="1"/>
          <p:nvPr/>
        </p:nvSpPr>
        <p:spPr>
          <a:xfrm>
            <a:off x="2228815" y="3504773"/>
            <a:ext cx="290464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1600">
                <a:solidFill>
                  <a:srgbClr val="002060"/>
                </a:solidFill>
              </a:rPr>
              <a:t>569</a:t>
            </a:r>
            <a:r>
              <a:rPr kumimoji="0" lang="ja-JP" altLang="en-US"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個の</a:t>
            </a:r>
            <a:r>
              <a:rPr kumimoji="0" lang="en-US" altLang="ja-JP"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1</a:t>
            </a:r>
            <a:r>
              <a:rPr kumimoji="0" lang="ja-JP" altLang="en-US"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次元配列</a:t>
            </a:r>
            <a:r>
              <a:rPr kumimoji="0" lang="en-US" altLang="ja-JP"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a:t>
            </a:r>
            <a:r>
              <a:rPr kumimoji="0" lang="ja-JP" altLang="en-US"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ベクトル</a:t>
            </a:r>
            <a:r>
              <a:rPr kumimoji="0" lang="en-US" altLang="ja-JP"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rPr>
              <a:t>)</a:t>
            </a:r>
            <a:endParaRPr kumimoji="0" lang="ja-JP" altLang="en-US" sz="1600" b="0" i="0" u="none" strike="noStrike" cap="none" spc="0" normalizeH="0" baseline="0">
              <a:ln>
                <a:noFill/>
              </a:ln>
              <a:solidFill>
                <a:srgbClr val="002060"/>
              </a:solidFill>
              <a:effectLst/>
              <a:uFillTx/>
              <a:latin typeface="ヒラギノ角ゴ ProN W6"/>
              <a:ea typeface="ヒラギノ角ゴ ProN W6"/>
              <a:cs typeface="ヒラギノ角ゴ ProN W6"/>
              <a:sym typeface="ヒラギノ角ゴ ProN W6"/>
            </a:endParaRPr>
          </a:p>
        </p:txBody>
      </p:sp>
      <p:sp>
        <p:nvSpPr>
          <p:cNvPr id="21" name="右矢印 20">
            <a:extLst>
              <a:ext uri="{FF2B5EF4-FFF2-40B4-BE49-F238E27FC236}">
                <a16:creationId xmlns:a16="http://schemas.microsoft.com/office/drawing/2014/main" id="{8DB7DB81-6A81-1F03-274D-EEC21D4F925A}"/>
              </a:ext>
            </a:extLst>
          </p:cNvPr>
          <p:cNvSpPr/>
          <p:nvPr/>
        </p:nvSpPr>
        <p:spPr>
          <a:xfrm>
            <a:off x="554747" y="3499758"/>
            <a:ext cx="344223" cy="3600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2" name="右矢印 21">
            <a:extLst>
              <a:ext uri="{FF2B5EF4-FFF2-40B4-BE49-F238E27FC236}">
                <a16:creationId xmlns:a16="http://schemas.microsoft.com/office/drawing/2014/main" id="{45382256-5351-40F2-2D36-2771F7FA664A}"/>
              </a:ext>
            </a:extLst>
          </p:cNvPr>
          <p:cNvSpPr/>
          <p:nvPr/>
        </p:nvSpPr>
        <p:spPr>
          <a:xfrm>
            <a:off x="608825" y="4487906"/>
            <a:ext cx="344223" cy="3600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3" name="正方形/長方形 22">
            <a:extLst>
              <a:ext uri="{FF2B5EF4-FFF2-40B4-BE49-F238E27FC236}">
                <a16:creationId xmlns:a16="http://schemas.microsoft.com/office/drawing/2014/main" id="{D68158C3-C958-1DF0-B284-751E0FBD5D9E}"/>
              </a:ext>
            </a:extLst>
          </p:cNvPr>
          <p:cNvSpPr/>
          <p:nvPr/>
        </p:nvSpPr>
        <p:spPr>
          <a:xfrm>
            <a:off x="3578942" y="4487906"/>
            <a:ext cx="876864" cy="351050"/>
          </a:xfrm>
          <a:prstGeom prst="rect">
            <a:avLst/>
          </a:prstGeom>
          <a:noFill/>
          <a:ln w="222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6" name="図 5" descr="グラフィカル ユーザー インターフェイス, テキスト, アプリケーション, Word&#10;&#10;自動的に生成された説明">
            <a:extLst>
              <a:ext uri="{FF2B5EF4-FFF2-40B4-BE49-F238E27FC236}">
                <a16:creationId xmlns:a16="http://schemas.microsoft.com/office/drawing/2014/main" id="{2BCABBEC-25EF-BF2C-B6D1-A4267393A0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44659" y="3217901"/>
            <a:ext cx="3170588" cy="1673529"/>
          </a:xfrm>
          <a:prstGeom prst="rect">
            <a:avLst/>
          </a:prstGeom>
        </p:spPr>
      </p:pic>
      <p:sp>
        <p:nvSpPr>
          <p:cNvPr id="10" name="①学習モデルの選択…">
            <a:extLst>
              <a:ext uri="{FF2B5EF4-FFF2-40B4-BE49-F238E27FC236}">
                <a16:creationId xmlns:a16="http://schemas.microsoft.com/office/drawing/2014/main" id="{6FB8FC2B-C7B8-EB1B-DCA9-121BF7898723}"/>
              </a:ext>
            </a:extLst>
          </p:cNvPr>
          <p:cNvSpPr txBox="1"/>
          <p:nvPr/>
        </p:nvSpPr>
        <p:spPr>
          <a:xfrm>
            <a:off x="6468533" y="-13457"/>
            <a:ext cx="2675467" cy="1365365"/>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STEP3：データを入れて学習させる</a:t>
            </a:r>
          </a:p>
          <a:p>
            <a:pPr marL="92075" indent="-41275" algn="l">
              <a:defRPr sz="4500"/>
            </a:pPr>
            <a:r>
              <a:rPr lang="en-US" sz="1200"/>
              <a:t>STEP4：傾きと切片</a:t>
            </a:r>
            <a:r>
              <a:rPr lang="ja-JP" altLang="en-US" sz="1200"/>
              <a:t>を求める</a:t>
            </a:r>
            <a:endParaRPr lang="en-US" altLang="ja-JP" sz="1200"/>
          </a:p>
          <a:p>
            <a:pPr marL="92075" indent="-41275" algn="l">
              <a:defRPr sz="4500"/>
            </a:pPr>
            <a:r>
              <a:rPr lang="en-US" altLang="ja-JP" sz="1200"/>
              <a:t>STEP5</a:t>
            </a:r>
            <a:r>
              <a:rPr lang="ja-JP" altLang="en-US" sz="1200"/>
              <a:t>：予測を行う</a:t>
            </a:r>
            <a:endParaRPr lang="en-US" altLang="ja-JP" sz="1200"/>
          </a:p>
          <a:p>
            <a:pPr marL="92075" indent="-41275" algn="l">
              <a:defRPr sz="4500"/>
            </a:pPr>
            <a:r>
              <a:rPr lang="en-US" altLang="ja-JP" sz="1200"/>
              <a:t>STEP6</a:t>
            </a:r>
            <a:r>
              <a:rPr lang="ja-JP" altLang="en-US" sz="1200"/>
              <a:t>：モデルの評価</a:t>
            </a:r>
            <a:endParaRPr sz="1200"/>
          </a:p>
        </p:txBody>
      </p:sp>
      <p:sp>
        <p:nvSpPr>
          <p:cNvPr id="11" name="①学習モデルの選択(今回は線形回帰)…">
            <a:extLst>
              <a:ext uri="{FF2B5EF4-FFF2-40B4-BE49-F238E27FC236}">
                <a16:creationId xmlns:a16="http://schemas.microsoft.com/office/drawing/2014/main" id="{6C86F7C6-EDEA-DE99-E062-E7D0ABDA6CCB}"/>
              </a:ext>
            </a:extLst>
          </p:cNvPr>
          <p:cNvSpPr txBox="1"/>
          <p:nvPr/>
        </p:nvSpPr>
        <p:spPr>
          <a:xfrm>
            <a:off x="0" y="530954"/>
            <a:ext cx="5448300" cy="346249"/>
          </a:xfrm>
          <a:prstGeom prst="rect">
            <a:avLst/>
          </a:prstGeom>
          <a:solidFill>
            <a:schemeClr val="accent3">
              <a:lumMod val="20000"/>
              <a:lumOff val="80000"/>
            </a:schemeClr>
          </a:solidFill>
          <a:ln w="19050">
            <a:solidFill>
              <a:srgbClr val="00B05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：正解値データの用意</a:t>
            </a:r>
          </a:p>
        </p:txBody>
      </p:sp>
      <p:sp>
        <p:nvSpPr>
          <p:cNvPr id="2" name="テキスト ボックス 1">
            <a:extLst>
              <a:ext uri="{FF2B5EF4-FFF2-40B4-BE49-F238E27FC236}">
                <a16:creationId xmlns:a16="http://schemas.microsoft.com/office/drawing/2014/main" id="{68F9CB3C-D6F8-D791-9EF4-DBBA13C41402}"/>
              </a:ext>
            </a:extLst>
          </p:cNvPr>
          <p:cNvSpPr txBox="1"/>
          <p:nvPr/>
        </p:nvSpPr>
        <p:spPr>
          <a:xfrm>
            <a:off x="211777" y="978426"/>
            <a:ext cx="353943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800" b="1" i="0" u="none" strike="noStrike" cap="none" spc="0" normalizeH="0" baseline="0">
                <a:ln>
                  <a:noFill/>
                </a:ln>
                <a:solidFill>
                  <a:srgbClr val="0070C0"/>
                </a:solidFill>
                <a:effectLst/>
                <a:uFillTx/>
                <a:latin typeface="Meiryo" panose="020B0604030504040204" pitchFamily="34" charset="-128"/>
                <a:ea typeface="Meiryo" panose="020B0604030504040204" pitchFamily="34" charset="-128"/>
                <a:cs typeface="Courier New" panose="02070309020205020404" pitchFamily="49" charset="0"/>
                <a:sym typeface="ヒラギノ角ゴ ProN W6"/>
              </a:rPr>
              <a:t>コード</a:t>
            </a:r>
            <a:r>
              <a:rPr kumimoji="0" lang="en-US" altLang="ja-JP" sz="1800" b="1" i="0" u="none" strike="noStrike" cap="none" spc="0" normalizeH="0" baseline="0">
                <a:ln>
                  <a:noFill/>
                </a:ln>
                <a:solidFill>
                  <a:srgbClr val="0070C0"/>
                </a:solidFill>
                <a:effectLst/>
                <a:uFillTx/>
                <a:latin typeface="Meiryo" panose="020B0604030504040204" pitchFamily="34" charset="-128"/>
                <a:ea typeface="Meiryo" panose="020B0604030504040204" pitchFamily="34" charset="-128"/>
                <a:cs typeface="Courier New" panose="02070309020205020404" pitchFamily="49" charset="0"/>
                <a:sym typeface="ヒラギノ角ゴ ProN W6"/>
              </a:rPr>
              <a:t>11-3 </a:t>
            </a:r>
            <a:r>
              <a:rPr kumimoji="0" lang="ja-JP" altLang="en-US" sz="1800" b="1" i="0" u="none" strike="noStrike" cap="none" spc="0" normalizeH="0" baseline="0">
                <a:ln>
                  <a:noFill/>
                </a:ln>
                <a:solidFill>
                  <a:srgbClr val="0070C0"/>
                </a:solidFill>
                <a:effectLst/>
                <a:uFillTx/>
                <a:latin typeface="Meiryo" panose="020B0604030504040204" pitchFamily="34" charset="-128"/>
                <a:ea typeface="Meiryo" panose="020B0604030504040204" pitchFamily="34" charset="-128"/>
                <a:cs typeface="Courier New" panose="02070309020205020404" pitchFamily="49" charset="0"/>
                <a:sym typeface="ヒラギノ角ゴ ProN W6"/>
              </a:rPr>
              <a:t>正解値データの作成</a:t>
            </a:r>
          </a:p>
        </p:txBody>
      </p:sp>
    </p:spTree>
    <p:extLst>
      <p:ext uri="{BB962C8B-B14F-4D97-AF65-F5344CB8AC3E}">
        <p14:creationId xmlns:p14="http://schemas.microsoft.com/office/powerpoint/2010/main" val="386732151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6" ma:contentTypeDescription="新しいドキュメントを作成します。" ma:contentTypeScope="" ma:versionID="cc81f611e112f3e2ed258b6ede35e7bb">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14f8125897bec85f8b10cb04740fcf64"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1D7582-1529-440A-8D62-0704A1D177CA}">
  <ds:schemaRefs>
    <ds:schemaRef ds:uri="http://schemas.microsoft.com/office/2006/documentManagement/types"/>
    <ds:schemaRef ds:uri="http://purl.org/dc/dcmitype/"/>
    <ds:schemaRef ds:uri="3bedeca0-c2ed-4417-b266-8522ee8d026f"/>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f06b4c2f-2c82-42f4-a7b1-f551fd148232"/>
    <ds:schemaRef ds:uri="http://www.w3.org/XML/1998/namespace"/>
    <ds:schemaRef ds:uri="http://purl.org/dc/terms/"/>
  </ds:schemaRefs>
</ds:datastoreItem>
</file>

<file path=customXml/itemProps2.xml><?xml version="1.0" encoding="utf-8"?>
<ds:datastoreItem xmlns:ds="http://schemas.openxmlformats.org/officeDocument/2006/customXml" ds:itemID="{3BEA4784-F88B-4059-AA13-F4D19BA60A0E}">
  <ds:schemaRefs>
    <ds:schemaRef ds:uri="http://schemas.microsoft.com/sharepoint/v3/contenttype/forms"/>
  </ds:schemaRefs>
</ds:datastoreItem>
</file>

<file path=customXml/itemProps3.xml><?xml version="1.0" encoding="utf-8"?>
<ds:datastoreItem xmlns:ds="http://schemas.openxmlformats.org/officeDocument/2006/customXml" ds:itemID="{90A6FA23-B275-47E5-8981-0436722F14D5}">
  <ds:schemaRefs>
    <ds:schemaRef ds:uri="3bedeca0-c2ed-4417-b266-8522ee8d026f"/>
    <ds:schemaRef ds:uri="f06b4c2f-2c82-42f4-a7b1-f551fd1482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TotalTime>
  <Words>3450</Words>
  <Application>Microsoft Macintosh PowerPoint</Application>
  <PresentationFormat>画面に合わせる (16:9)</PresentationFormat>
  <Paragraphs>557</Paragraphs>
  <Slides>34</Slides>
  <Notes>25</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34</vt:i4>
      </vt:variant>
    </vt:vector>
  </HeadingPairs>
  <TitlesOfParts>
    <vt:vector size="49" baseType="lpstr">
      <vt:lpstr>BIZ UDGothic</vt:lpstr>
      <vt:lpstr>Hiragino Maru Gothic ProN W4</vt:lpstr>
      <vt:lpstr>Toppan Bunkyu Gothic Regular</vt:lpstr>
      <vt:lpstr>YuGothic</vt:lpstr>
      <vt:lpstr>ヒラギノ角ゴ ProN W3</vt:lpstr>
      <vt:lpstr>ヒラギノ角ゴ ProN W6</vt:lpstr>
      <vt:lpstr>Meiryo</vt:lpstr>
      <vt:lpstr>游明朝</vt:lpstr>
      <vt:lpstr>Cambria Math</vt:lpstr>
      <vt:lpstr>Courier New</vt:lpstr>
      <vt:lpstr>Helvetica Neue Light</vt:lpstr>
      <vt:lpstr>PT Sans</vt:lpstr>
      <vt:lpstr>Times New Roman</vt:lpstr>
      <vt:lpstr>Wingdings</vt:lpstr>
      <vt:lpstr>White</vt:lpstr>
      <vt:lpstr>演習授業中の質問対応について</vt:lpstr>
      <vt:lpstr>演習11 回帰4</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3</cp:revision>
  <dcterms:modified xsi:type="dcterms:W3CDTF">2024-08-01T03:15:40Z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y fmtid="{D5CDD505-2E9C-101B-9397-08002B2CF9AE}" pid="3" name="MediaServiceImageTags">
    <vt:lpwstr/>
  </property>
</Properties>
</file>